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2D8DC-1952-4242-9015-CF5461BE82B0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477E-B62C-47E8-9252-5F51772F92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5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BDF616-4C65-44C1-A8D6-5ABE8A6F787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  <p:sp>
        <p:nvSpPr>
          <p:cNvPr id="5125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/>
              <a:t>Obchodní akademie, Plzeň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477E-B62C-47E8-9252-5F51772F929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A8D150C-8734-4367-AE0E-0C284CCC62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ED713B-5537-4192-9B1A-953F440F7126}" type="datetimeFigureOut">
              <a:rPr lang="cs-CZ" smtClean="0"/>
              <a:pPr/>
              <a:t>19. 8. 2014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duotone>
              <a:schemeClr val="bg1">
                <a:shade val="80000"/>
              </a:schemeClr>
              <a:schemeClr val="bg1">
                <a:tint val="98000"/>
                <a:satMod val="13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37" y="2348880"/>
            <a:ext cx="7858125" cy="561231"/>
          </a:xfrm>
        </p:spPr>
        <p:txBody>
          <a:bodyPr rtlCol="0">
            <a:noAutofit/>
          </a:bodyPr>
          <a:lstStyle/>
          <a:p>
            <a:pPr marL="2149475" indent="-2149475" algn="l" defTabSz="2571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>
                <a:solidFill>
                  <a:srgbClr val="020202"/>
                </a:solidFill>
                <a:latin typeface="Arial" pitchFamily="34" charset="0"/>
                <a:cs typeface="Arial" pitchFamily="34" charset="0"/>
              </a:rPr>
              <a:t>Registrační č. projektu:	CZ.1.07/1.5.00/34.0895</a:t>
            </a:r>
          </a:p>
          <a:p>
            <a:pPr marL="2149475" indent="-2149475" algn="l" defTabSz="257175">
              <a:spcBef>
                <a:spcPts val="0"/>
              </a:spcBef>
            </a:pPr>
            <a:r>
              <a:rPr lang="cs-CZ" sz="1400" dirty="0" smtClean="0">
                <a:solidFill>
                  <a:srgbClr val="020202"/>
                </a:solidFill>
                <a:latin typeface="Arial" pitchFamily="34" charset="0"/>
                <a:cs typeface="Arial" pitchFamily="34" charset="0"/>
              </a:rPr>
              <a:t>Šablona klíčové aktivity:	</a:t>
            </a:r>
            <a:r>
              <a:rPr lang="cs-CZ" sz="1400" dirty="0">
                <a:solidFill>
                  <a:srgbClr val="020202"/>
                </a:solidFill>
                <a:latin typeface="Arial" pitchFamily="34" charset="0"/>
                <a:cs typeface="Arial" pitchFamily="34" charset="0"/>
              </a:rPr>
              <a:t>III/2 Inovace a zkvalitnění výuky prostřednictvím ICT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73979"/>
              </p:ext>
            </p:extLst>
          </p:nvPr>
        </p:nvGraphicFramePr>
        <p:xfrm>
          <a:off x="642910" y="2996955"/>
          <a:ext cx="7929646" cy="34830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28737"/>
                <a:gridCol w="3857694"/>
                <a:gridCol w="857259"/>
                <a:gridCol w="1785956"/>
              </a:tblGrid>
              <a:tr h="470682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Číslo a název materiálu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VY_32_INOVACE_167</a:t>
                      </a:r>
                      <a:r>
                        <a:rPr lang="cs-CZ" sz="1600" b="1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– ŽÁDOST O </a:t>
                      </a:r>
                      <a:r>
                        <a:rPr lang="cs-CZ" sz="1600" b="1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MÍSTO – </a:t>
                      </a:r>
                      <a:r>
                        <a:rPr lang="cs-CZ" sz="1600" b="1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MOTIVAČNÍ</a:t>
                      </a:r>
                      <a:endParaRPr lang="cs-CZ" sz="1600" b="1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16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Obchodní akademie, Plzeň, nám. T. G. Masaryka 13, 301 00 Plzeň</a:t>
                      </a:r>
                      <a:endParaRPr lang="cs-CZ" sz="1600" b="1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516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Vzdělávací obor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Obchodní akademie/Ekonomické</a:t>
                      </a:r>
                      <a:r>
                        <a:rPr lang="cs-CZ" sz="16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 lyceum </a:t>
                      </a:r>
                      <a:endParaRPr lang="cs-CZ" sz="16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5166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Předmět</a:t>
                      </a:r>
                      <a:endParaRPr lang="cs-CZ" sz="1200" b="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Písemná</a:t>
                      </a:r>
                      <a:r>
                        <a:rPr lang="cs-CZ" sz="1600" b="1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 a elektronická komunikace</a:t>
                      </a:r>
                      <a:endParaRPr lang="cs-CZ" sz="1600" b="1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Ročník</a:t>
                      </a:r>
                      <a:endParaRPr lang="cs-CZ" sz="1200" b="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4. OA, 3. EL</a:t>
                      </a:r>
                      <a:endParaRPr lang="cs-CZ" sz="1600" b="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516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Vzdělávací oblast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Písemná a ústní komunikace</a:t>
                      </a:r>
                      <a:endParaRPr lang="cs-CZ" sz="16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516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Tematický okruh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Personální písemnosti</a:t>
                      </a:r>
                      <a:endParaRPr lang="cs-CZ" sz="16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6197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 slova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Motivační dopis, konkurzní</a:t>
                      </a:r>
                      <a:r>
                        <a:rPr lang="cs-CZ" sz="1600" kern="12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(výběrové) řízení, kvalifikace, pracovní agentura, pracovní portály </a:t>
                      </a:r>
                      <a:endParaRPr lang="cs-CZ" sz="16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516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Mgr. Milada Peštová</a:t>
                      </a:r>
                      <a:endParaRPr lang="cs-CZ" sz="16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5166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Datum vytvoření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Srpen 2014</a:t>
                      </a:r>
                      <a:endParaRPr lang="cs-CZ" sz="16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77" name="TextovéPole 8"/>
          <p:cNvSpPr txBox="1">
            <a:spLocks noChangeArrowheads="1"/>
          </p:cNvSpPr>
          <p:nvPr/>
        </p:nvSpPr>
        <p:spPr bwMode="auto">
          <a:xfrm>
            <a:off x="2195737" y="1988839"/>
            <a:ext cx="460851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cs-CZ" sz="1400" b="1" dirty="0">
                <a:solidFill>
                  <a:srgbClr val="020202"/>
                </a:solidFill>
              </a:rPr>
              <a:t>Projekt EU peníze středním školám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44" y="188640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200" dirty="0" smtClean="0"/>
              <a:t>V dalším odstavci je nutno stručně říci, kdo jsme a jaké máme zkušenosti.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428604"/>
            <a:ext cx="7972452" cy="4829196"/>
          </a:xfrm>
        </p:spPr>
        <p:txBody>
          <a:bodyPr/>
          <a:lstStyle/>
          <a:p>
            <a:pPr marL="450850" indent="-450850">
              <a:spcBef>
                <a:spcPts val="1200"/>
              </a:spcBef>
            </a:pP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Jakou školu budeme absolvovat?</a:t>
            </a:r>
          </a:p>
          <a:p>
            <a:pPr marL="450850" indent="-450850">
              <a:spcBef>
                <a:spcPts val="1200"/>
              </a:spcBef>
            </a:pP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Máme již pracovní zkušenosti? Volte popis tak, aby odpovídal požadavkům jako samostatnost, schopnost rozhodovat, snaha učit se, řídit auto …</a:t>
            </a:r>
          </a:p>
          <a:p>
            <a:pPr marL="450850" indent="-450850">
              <a:spcBef>
                <a:spcPts val="1200"/>
              </a:spcBef>
            </a:pP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Můžete zaměstnavateli nabídnou ještě jinou dovednost? Byla by pro práci asistentky dobrá?</a:t>
            </a:r>
          </a:p>
          <a:p>
            <a:pPr marL="450850" indent="-450850">
              <a:spcBef>
                <a:spcPts val="1200"/>
              </a:spcBef>
            </a:pPr>
            <a:r>
              <a:rPr lang="cs-CZ" b="1" dirty="0" smtClean="0">
                <a:solidFill>
                  <a:schemeClr val="bg2">
                    <a:lumMod val="10000"/>
                  </a:schemeClr>
                </a:solidFill>
              </a:rPr>
              <a:t>Nezapomínejme, že formulace nemá být jen konstatováním sebechvály, ale má vzbudit pocit, že vás zaměstnavatel potřebuje!</a:t>
            </a:r>
          </a:p>
          <a:p>
            <a:pPr marL="450850" indent="-450850">
              <a:spcBef>
                <a:spcPts val="1200"/>
              </a:spcBef>
            </a:pPr>
            <a:endParaRPr lang="cs-CZ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5715016"/>
            <a:ext cx="7239000" cy="757222"/>
          </a:xfrm>
        </p:spPr>
        <p:txBody>
          <a:bodyPr/>
          <a:lstStyle/>
          <a:p>
            <a:r>
              <a:rPr lang="cs-CZ" sz="4000" dirty="0" smtClean="0"/>
              <a:t>Třeba takto:</a:t>
            </a:r>
            <a:endParaRPr lang="cs-CZ" sz="4000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 l="2202" t="39134" r="14029" b="29528"/>
          <a:stretch>
            <a:fillRect/>
          </a:stretch>
        </p:blipFill>
        <p:spPr bwMode="auto">
          <a:xfrm>
            <a:off x="571472" y="571480"/>
            <a:ext cx="8215370" cy="3429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571472" y="4357694"/>
            <a:ext cx="5715040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20202"/>
                </a:solidFill>
              </a:rPr>
              <a:t>Nekonstatujete, nabízíte, vzbuzujete pocit nepostradatelnosti.</a:t>
            </a:r>
            <a:endParaRPr lang="cs-CZ" sz="2400" b="1" dirty="0">
              <a:solidFill>
                <a:srgbClr val="02020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14810" y="5857892"/>
            <a:ext cx="457203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20202"/>
                </a:solidFill>
              </a:rPr>
              <a:t>Kde se zaměstnavatel dozví podrobnosti a může ověřit, že nelžete?</a:t>
            </a:r>
            <a:endParaRPr lang="cs-CZ" sz="2000" b="1" dirty="0">
              <a:solidFill>
                <a:srgbClr val="020202"/>
              </a:solidFill>
            </a:endParaRPr>
          </a:p>
        </p:txBody>
      </p:sp>
      <p:sp>
        <p:nvSpPr>
          <p:cNvPr id="13" name="Volný tvar 12"/>
          <p:cNvSpPr/>
          <p:nvPr/>
        </p:nvSpPr>
        <p:spPr>
          <a:xfrm rot="18331737" flipH="1">
            <a:off x="4673228" y="1747937"/>
            <a:ext cx="2384478" cy="3790756"/>
          </a:xfrm>
          <a:custGeom>
            <a:avLst/>
            <a:gdLst>
              <a:gd name="connsiteX0" fmla="*/ 29570 w 1790131"/>
              <a:gd name="connsiteY0" fmla="*/ 0 h 1733266"/>
              <a:gd name="connsiteX1" fmla="*/ 56866 w 1790131"/>
              <a:gd name="connsiteY1" fmla="*/ 709684 h 1733266"/>
              <a:gd name="connsiteX2" fmla="*/ 370764 w 1790131"/>
              <a:gd name="connsiteY2" fmla="*/ 1241947 h 1733266"/>
              <a:gd name="connsiteX3" fmla="*/ 1012209 w 1790131"/>
              <a:gd name="connsiteY3" fmla="*/ 1610436 h 1733266"/>
              <a:gd name="connsiteX4" fmla="*/ 1790131 w 1790131"/>
              <a:gd name="connsiteY4" fmla="*/ 1733266 h 1733266"/>
              <a:gd name="connsiteX5" fmla="*/ 1790131 w 1790131"/>
              <a:gd name="connsiteY5" fmla="*/ 1733266 h 173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131" h="1733266">
                <a:moveTo>
                  <a:pt x="29570" y="0"/>
                </a:moveTo>
                <a:cubicBezTo>
                  <a:pt x="14785" y="251346"/>
                  <a:pt x="0" y="502693"/>
                  <a:pt x="56866" y="709684"/>
                </a:cubicBezTo>
                <a:cubicBezTo>
                  <a:pt x="113732" y="916675"/>
                  <a:pt x="211540" y="1091822"/>
                  <a:pt x="370764" y="1241947"/>
                </a:cubicBezTo>
                <a:cubicBezTo>
                  <a:pt x="529988" y="1392072"/>
                  <a:pt x="775648" y="1528550"/>
                  <a:pt x="1012209" y="1610436"/>
                </a:cubicBezTo>
                <a:cubicBezTo>
                  <a:pt x="1248770" y="1692323"/>
                  <a:pt x="1790131" y="1733266"/>
                  <a:pt x="1790131" y="1733266"/>
                </a:cubicBezTo>
                <a:lnTo>
                  <a:pt x="1790131" y="1733266"/>
                </a:lnTo>
              </a:path>
            </a:pathLst>
          </a:cu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 rot="8512469" flipV="1">
            <a:off x="3034215" y="3692574"/>
            <a:ext cx="1091233" cy="207525"/>
          </a:xfrm>
          <a:custGeom>
            <a:avLst/>
            <a:gdLst>
              <a:gd name="connsiteX0" fmla="*/ 29570 w 1790131"/>
              <a:gd name="connsiteY0" fmla="*/ 0 h 1733266"/>
              <a:gd name="connsiteX1" fmla="*/ 56866 w 1790131"/>
              <a:gd name="connsiteY1" fmla="*/ 709684 h 1733266"/>
              <a:gd name="connsiteX2" fmla="*/ 370764 w 1790131"/>
              <a:gd name="connsiteY2" fmla="*/ 1241947 h 1733266"/>
              <a:gd name="connsiteX3" fmla="*/ 1012209 w 1790131"/>
              <a:gd name="connsiteY3" fmla="*/ 1610436 h 1733266"/>
              <a:gd name="connsiteX4" fmla="*/ 1790131 w 1790131"/>
              <a:gd name="connsiteY4" fmla="*/ 1733266 h 1733266"/>
              <a:gd name="connsiteX5" fmla="*/ 1790131 w 1790131"/>
              <a:gd name="connsiteY5" fmla="*/ 1733266 h 173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131" h="1733266">
                <a:moveTo>
                  <a:pt x="29570" y="0"/>
                </a:moveTo>
                <a:cubicBezTo>
                  <a:pt x="14785" y="251346"/>
                  <a:pt x="0" y="502693"/>
                  <a:pt x="56866" y="709684"/>
                </a:cubicBezTo>
                <a:cubicBezTo>
                  <a:pt x="113732" y="916675"/>
                  <a:pt x="211540" y="1091822"/>
                  <a:pt x="370764" y="1241947"/>
                </a:cubicBezTo>
                <a:cubicBezTo>
                  <a:pt x="529988" y="1392072"/>
                  <a:pt x="775648" y="1528550"/>
                  <a:pt x="1012209" y="1610436"/>
                </a:cubicBezTo>
                <a:cubicBezTo>
                  <a:pt x="1248770" y="1692323"/>
                  <a:pt x="1790131" y="1733266"/>
                  <a:pt x="1790131" y="1733266"/>
                </a:cubicBezTo>
                <a:lnTo>
                  <a:pt x="1790131" y="1733266"/>
                </a:lnTo>
              </a:path>
            </a:pathLst>
          </a:cu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 rot="1607619" flipH="1">
            <a:off x="4636480" y="1185254"/>
            <a:ext cx="2740367" cy="5006787"/>
          </a:xfrm>
          <a:custGeom>
            <a:avLst/>
            <a:gdLst>
              <a:gd name="connsiteX0" fmla="*/ 29570 w 1790131"/>
              <a:gd name="connsiteY0" fmla="*/ 0 h 1733266"/>
              <a:gd name="connsiteX1" fmla="*/ 56866 w 1790131"/>
              <a:gd name="connsiteY1" fmla="*/ 709684 h 1733266"/>
              <a:gd name="connsiteX2" fmla="*/ 370764 w 1790131"/>
              <a:gd name="connsiteY2" fmla="*/ 1241947 h 1733266"/>
              <a:gd name="connsiteX3" fmla="*/ 1012209 w 1790131"/>
              <a:gd name="connsiteY3" fmla="*/ 1610436 h 1733266"/>
              <a:gd name="connsiteX4" fmla="*/ 1790131 w 1790131"/>
              <a:gd name="connsiteY4" fmla="*/ 1733266 h 1733266"/>
              <a:gd name="connsiteX5" fmla="*/ 1790131 w 1790131"/>
              <a:gd name="connsiteY5" fmla="*/ 1733266 h 173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131" h="1733266">
                <a:moveTo>
                  <a:pt x="29570" y="0"/>
                </a:moveTo>
                <a:cubicBezTo>
                  <a:pt x="14785" y="251346"/>
                  <a:pt x="0" y="502693"/>
                  <a:pt x="56866" y="709684"/>
                </a:cubicBezTo>
                <a:cubicBezTo>
                  <a:pt x="113732" y="916675"/>
                  <a:pt x="211540" y="1091822"/>
                  <a:pt x="370764" y="1241947"/>
                </a:cubicBezTo>
                <a:cubicBezTo>
                  <a:pt x="529988" y="1392072"/>
                  <a:pt x="775648" y="1528550"/>
                  <a:pt x="1012209" y="1610436"/>
                </a:cubicBezTo>
                <a:cubicBezTo>
                  <a:pt x="1248770" y="1692323"/>
                  <a:pt x="1790131" y="1733266"/>
                  <a:pt x="1790131" y="1733266"/>
                </a:cubicBezTo>
                <a:lnTo>
                  <a:pt x="1790131" y="1733266"/>
                </a:lnTo>
              </a:path>
            </a:pathLst>
          </a:cu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5500702"/>
            <a:ext cx="7239000" cy="685784"/>
          </a:xfrm>
        </p:spPr>
        <p:txBody>
          <a:bodyPr/>
          <a:lstStyle/>
          <a:p>
            <a:pPr algn="r"/>
            <a:r>
              <a:rPr lang="cs-CZ" sz="3200" dirty="0" smtClean="0"/>
              <a:t>Takže můžeme pokračovat např. takto: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857232"/>
            <a:ext cx="7829576" cy="4643470"/>
          </a:xfrm>
        </p:spPr>
        <p:txBody>
          <a:bodyPr>
            <a:normAutofit/>
          </a:bodyPr>
          <a:lstStyle/>
          <a:p>
            <a:pPr marL="450850" indent="-450850"/>
            <a:r>
              <a:rPr lang="cs-CZ" dirty="0" smtClean="0">
                <a:solidFill>
                  <a:srgbClr val="020202"/>
                </a:solidFill>
              </a:rPr>
              <a:t>Jak popsat naše jazykové a počítačové dovednosti?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Nijak, vždyť zaměstnavatel si nás vyzkouší!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Je třeba dát najevo, že to jen vítáme!</a:t>
            </a:r>
          </a:p>
          <a:p>
            <a:pPr marL="450850" indent="-450850">
              <a:spcBef>
                <a:spcPts val="1200"/>
              </a:spcBef>
            </a:pPr>
            <a:r>
              <a:rPr lang="cs-CZ" dirty="0" smtClean="0">
                <a:solidFill>
                  <a:srgbClr val="020202"/>
                </a:solidFill>
              </a:rPr>
              <a:t>Můžeme využít nějaký dokument, který by podrobněji specifikoval jazykové dovednosti?</a:t>
            </a:r>
          </a:p>
          <a:p>
            <a:pPr lvl="1"/>
            <a:r>
              <a:rPr lang="cs-CZ" sz="2000" b="1" dirty="0" smtClean="0">
                <a:solidFill>
                  <a:srgbClr val="FF0000"/>
                </a:solidFill>
              </a:rPr>
              <a:t>Ano, jazykový </a:t>
            </a:r>
            <a:r>
              <a:rPr lang="cs-CZ" sz="2000" b="1" dirty="0" err="1" smtClean="0">
                <a:solidFill>
                  <a:srgbClr val="FF0000"/>
                </a:solidFill>
              </a:rPr>
              <a:t>europas</a:t>
            </a:r>
            <a:r>
              <a:rPr lang="cs-CZ" sz="1000" b="1" dirty="0" smtClean="0">
                <a:solidFill>
                  <a:srgbClr val="FF0000"/>
                </a:solidFill>
              </a:rPr>
              <a:t>.</a:t>
            </a:r>
          </a:p>
          <a:p>
            <a:pPr marL="450850" indent="-450850">
              <a:spcBef>
                <a:spcPts val="1200"/>
              </a:spcBef>
            </a:pPr>
            <a:r>
              <a:rPr lang="cs-CZ" dirty="0" smtClean="0">
                <a:solidFill>
                  <a:srgbClr val="020202"/>
                </a:solidFill>
              </a:rPr>
              <a:t>Je však třeba nadále posilovat sebevědomé vystupování a vytvářet dojem, že náš zájem je natolik vážný, že jsme si o firmě něco zjistili!</a:t>
            </a:r>
            <a:endParaRPr lang="cs-CZ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5257800"/>
            <a:ext cx="8072494" cy="1143000"/>
          </a:xfrm>
          <a:prstGeom prst="roundRect">
            <a:avLst>
              <a:gd name="adj" fmla="val 3218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3200" dirty="0" smtClean="0"/>
              <a:t>Dáváme najevo, že podrobně známe </a:t>
            </a:r>
            <a:br>
              <a:rPr lang="cs-CZ" sz="3200" dirty="0" smtClean="0"/>
            </a:br>
            <a:r>
              <a:rPr lang="cs-CZ" sz="3200" dirty="0" smtClean="0"/>
              <a:t>„Detail volného místa“.</a:t>
            </a:r>
            <a:endParaRPr lang="cs-CZ" sz="3200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 l="2202" t="28071" r="13322" b="44014"/>
          <a:stretch>
            <a:fillRect/>
          </a:stretch>
        </p:blipFill>
        <p:spPr bwMode="auto">
          <a:xfrm>
            <a:off x="642910" y="1214422"/>
            <a:ext cx="8143931" cy="328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6" name="Přímá spojovací čára 5"/>
          <p:cNvCxnSpPr/>
          <p:nvPr/>
        </p:nvCxnSpPr>
        <p:spPr>
          <a:xfrm flipV="1">
            <a:off x="1357290" y="2285992"/>
            <a:ext cx="3714776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 flipV="1">
            <a:off x="4143372" y="2500306"/>
            <a:ext cx="3259056" cy="396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5786446" y="3000372"/>
            <a:ext cx="1143008" cy="142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00" y="4357694"/>
            <a:ext cx="7643866" cy="2043106"/>
          </a:xfrm>
        </p:spPr>
        <p:txBody>
          <a:bodyPr/>
          <a:lstStyle/>
          <a:p>
            <a:r>
              <a:rPr lang="cs-CZ" sz="3200" dirty="0" smtClean="0"/>
              <a:t>Zbývá závěr. I v něm můžeme posilovat vážnost svého zájmu, dávat najevo svou informovanost, lichotit a dát najevo, že očekáváme kontakt.</a:t>
            </a:r>
            <a:endParaRPr lang="cs-CZ" sz="3200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 l="3273" t="54871" r="11401" b="13640"/>
          <a:stretch>
            <a:fillRect/>
          </a:stretch>
        </p:blipFill>
        <p:spPr bwMode="auto">
          <a:xfrm>
            <a:off x="714348" y="714356"/>
            <a:ext cx="7929618" cy="3066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4414" y="714356"/>
            <a:ext cx="7467600" cy="55197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Vynecháme místo pro vlastnoruční podpis</a:t>
            </a:r>
            <a:r>
              <a:rPr lang="cs-CZ" b="1" dirty="0" smtClean="0">
                <a:solidFill>
                  <a:srgbClr val="020202"/>
                </a:solidFill>
              </a:rPr>
              <a:t/>
            </a:r>
            <a:br>
              <a:rPr lang="cs-CZ" b="1" dirty="0" smtClean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(pokud možno čitelný, klikyhák je neslušný).</a:t>
            </a:r>
          </a:p>
          <a:p>
            <a:pPr>
              <a:spcBef>
                <a:spcPts val="3000"/>
              </a:spcBef>
              <a:buNone/>
            </a:pPr>
            <a:r>
              <a:rPr lang="cs-CZ" b="1" dirty="0" smtClean="0">
                <a:solidFill>
                  <a:srgbClr val="FF0000"/>
                </a:solidFill>
              </a:rPr>
              <a:t>Vyznačíme přílohy:</a:t>
            </a:r>
          </a:p>
          <a:p>
            <a:pPr marL="723900" indent="0">
              <a:buNone/>
            </a:pPr>
            <a:r>
              <a:rPr lang="cs-CZ" b="1" dirty="0" smtClean="0">
                <a:solidFill>
                  <a:srgbClr val="020202"/>
                </a:solidFill>
              </a:rPr>
              <a:t>Evropský životopis</a:t>
            </a:r>
            <a:br>
              <a:rPr lang="cs-CZ" b="1" dirty="0" smtClean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Jazykový pas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cs-CZ" b="1" dirty="0" smtClean="0">
                <a:solidFill>
                  <a:srgbClr val="FF0000"/>
                </a:solidFill>
              </a:rPr>
              <a:t>Nakonec zformátujeme:</a:t>
            </a:r>
          </a:p>
          <a:p>
            <a:pPr marL="723900" indent="0">
              <a:buNone/>
            </a:pPr>
            <a:r>
              <a:rPr lang="cs-CZ" b="1" dirty="0" smtClean="0">
                <a:solidFill>
                  <a:srgbClr val="020202"/>
                </a:solidFill>
              </a:rPr>
              <a:t>zvolte písmo</a:t>
            </a:r>
          </a:p>
          <a:p>
            <a:pPr marL="723900" indent="0">
              <a:buNone/>
            </a:pPr>
            <a:r>
              <a:rPr lang="cs-CZ" b="1" dirty="0" smtClean="0">
                <a:solidFill>
                  <a:srgbClr val="020202"/>
                </a:solidFill>
              </a:rPr>
              <a:t>rozložení textu pomocí </a:t>
            </a:r>
            <a:r>
              <a:rPr lang="cs-CZ" b="1" dirty="0" err="1" smtClean="0">
                <a:solidFill>
                  <a:srgbClr val="020202"/>
                </a:solidFill>
              </a:rPr>
              <a:t>meziodst</a:t>
            </a:r>
            <a:r>
              <a:rPr lang="cs-CZ" b="1" dirty="0" smtClean="0">
                <a:solidFill>
                  <a:srgbClr val="020202"/>
                </a:solidFill>
              </a:rPr>
              <a:t>. mezer</a:t>
            </a:r>
          </a:p>
          <a:p>
            <a:pPr marL="723900" indent="0">
              <a:buNone/>
            </a:pPr>
            <a:r>
              <a:rPr lang="cs-CZ" b="1" dirty="0" smtClean="0">
                <a:solidFill>
                  <a:srgbClr val="020202"/>
                </a:solidFill>
              </a:rPr>
              <a:t>zvýraznění věci</a:t>
            </a:r>
          </a:p>
          <a:p>
            <a:pPr marL="723900" indent="0">
              <a:buNone/>
            </a:pPr>
            <a:r>
              <a:rPr lang="cs-CZ" b="1" dirty="0" smtClean="0">
                <a:solidFill>
                  <a:srgbClr val="020202"/>
                </a:solidFill>
              </a:rPr>
              <a:t>24 bodů mezi věcí a oslovením</a:t>
            </a:r>
          </a:p>
          <a:p>
            <a:pPr marL="723900" indent="0">
              <a:buNone/>
            </a:pPr>
            <a:r>
              <a:rPr lang="cs-CZ" b="1" dirty="0" smtClean="0">
                <a:solidFill>
                  <a:srgbClr val="020202"/>
                </a:solidFill>
              </a:rPr>
              <a:t>ztučnit přílohy</a:t>
            </a:r>
          </a:p>
          <a:p>
            <a:pPr marL="0" indent="0">
              <a:buNone/>
            </a:pPr>
            <a:endParaRPr lang="cs-CZ" b="1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0298" y="5857892"/>
            <a:ext cx="5810240" cy="757222"/>
          </a:xfrm>
        </p:spPr>
        <p:txBody>
          <a:bodyPr/>
          <a:lstStyle/>
          <a:p>
            <a:pPr algn="r"/>
            <a:r>
              <a:rPr lang="cs-CZ" sz="4000" dirty="0" smtClean="0"/>
              <a:t>Posuďte amatérské chyby: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500042"/>
            <a:ext cx="8072494" cy="5286412"/>
          </a:xfrm>
        </p:spPr>
        <p:txBody>
          <a:bodyPr>
            <a:normAutofit fontScale="92500" lnSpcReduction="10000"/>
          </a:bodyPr>
          <a:lstStyle/>
          <a:p>
            <a:pPr marL="450850" indent="-450850">
              <a:spcBef>
                <a:spcPts val="1800"/>
              </a:spcBef>
            </a:pPr>
            <a:r>
              <a:rPr lang="cs-CZ" sz="2600" dirty="0" smtClean="0">
                <a:solidFill>
                  <a:srgbClr val="020202"/>
                </a:solidFill>
              </a:rPr>
              <a:t>Příliš dlouhý text (např. dvoustránkový)</a:t>
            </a:r>
          </a:p>
          <a:p>
            <a:pPr lvl="1">
              <a:spcBef>
                <a:spcPts val="18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Kdo by ho četl. Půjde rovnou do koše.</a:t>
            </a:r>
          </a:p>
          <a:p>
            <a:pPr marL="450850" indent="-450850">
              <a:spcBef>
                <a:spcPts val="1800"/>
              </a:spcBef>
            </a:pPr>
            <a:r>
              <a:rPr lang="cs-CZ" sz="2600" dirty="0" smtClean="0">
                <a:solidFill>
                  <a:srgbClr val="020202"/>
                </a:solidFill>
              </a:rPr>
              <a:t>„Umím výborně účetnictví“, „jsem velmi atraktivní“, „mám vynikající organizační schopnosti“ …</a:t>
            </a:r>
          </a:p>
          <a:p>
            <a:pPr lvl="1">
              <a:spcBef>
                <a:spcPts val="18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Nesoudné používání hodnotících výrazů.</a:t>
            </a:r>
          </a:p>
          <a:p>
            <a:pPr marL="450850" indent="-450850">
              <a:spcBef>
                <a:spcPts val="1800"/>
              </a:spcBef>
            </a:pPr>
            <a:r>
              <a:rPr lang="cs-CZ" sz="2600" dirty="0" smtClean="0">
                <a:solidFill>
                  <a:srgbClr val="020202"/>
                </a:solidFill>
              </a:rPr>
              <a:t>„Umím aktivně anglicky a pasivně německy“, „Ovládám Word“, „Mám řidičský průkaz </a:t>
            </a:r>
            <a:r>
              <a:rPr lang="cs-CZ" sz="2600" dirty="0" err="1" smtClean="0">
                <a:solidFill>
                  <a:srgbClr val="020202"/>
                </a:solidFill>
              </a:rPr>
              <a:t>sk</a:t>
            </a:r>
            <a:r>
              <a:rPr lang="cs-CZ" sz="2600" dirty="0" smtClean="0">
                <a:solidFill>
                  <a:srgbClr val="020202"/>
                </a:solidFill>
              </a:rPr>
              <a:t>. B“ …)</a:t>
            </a:r>
          </a:p>
          <a:p>
            <a:pPr lvl="1">
              <a:spcBef>
                <a:spcPts val="18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Bezobsažné fráze – co je aktivně a co pasivně? Řidičák máte, ale jezdíte?</a:t>
            </a:r>
          </a:p>
          <a:p>
            <a:pPr marL="450850" indent="-450850">
              <a:spcBef>
                <a:spcPts val="1800"/>
              </a:spcBef>
            </a:pPr>
            <a:r>
              <a:rPr lang="cs-CZ" sz="2600" dirty="0" smtClean="0">
                <a:solidFill>
                  <a:srgbClr val="020202"/>
                </a:solidFill>
              </a:rPr>
              <a:t>„Umím psát všemi deseti naslepo“ </a:t>
            </a:r>
          </a:p>
          <a:p>
            <a:pPr lvl="1">
              <a:spcBef>
                <a:spcPts val="18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nadbytečná informace – to se u absolventa OA předpokládá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714356"/>
            <a:ext cx="7901014" cy="5643602"/>
          </a:xfrm>
        </p:spPr>
        <p:txBody>
          <a:bodyPr>
            <a:normAutofit fontScale="92500" lnSpcReduction="20000"/>
          </a:bodyPr>
          <a:lstStyle/>
          <a:p>
            <a:pPr marL="450850" indent="-450850">
              <a:spcBef>
                <a:spcPts val="1800"/>
              </a:spcBef>
            </a:pPr>
            <a:r>
              <a:rPr lang="cs-CZ" dirty="0" smtClean="0">
                <a:solidFill>
                  <a:srgbClr val="020202"/>
                </a:solidFill>
              </a:rPr>
              <a:t>Podrobný popis studijního programu </a:t>
            </a:r>
            <a:br>
              <a:rPr lang="cs-CZ" dirty="0" smtClean="0">
                <a:solidFill>
                  <a:srgbClr val="020202"/>
                </a:solidFill>
              </a:rPr>
            </a:br>
            <a:r>
              <a:rPr lang="cs-CZ" dirty="0" smtClean="0">
                <a:solidFill>
                  <a:srgbClr val="020202"/>
                </a:solidFill>
              </a:rPr>
              <a:t>a studijních výsledků – později přehled dosavadních zaměstnání</a:t>
            </a:r>
          </a:p>
          <a:p>
            <a:pPr lvl="1">
              <a:spcBef>
                <a:spcPts val="1800"/>
              </a:spcBef>
            </a:pPr>
            <a:r>
              <a:rPr lang="cs-CZ" sz="2000" b="1" dirty="0" smtClean="0">
                <a:solidFill>
                  <a:srgbClr val="FF0000"/>
                </a:solidFill>
              </a:rPr>
              <a:t>Když je budou chtít znát, vyžádají si vysvědčení, neopakovat to, 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co obsahuje životopis.</a:t>
            </a:r>
            <a:endParaRPr lang="cs-CZ" dirty="0" smtClean="0">
              <a:solidFill>
                <a:srgbClr val="020202"/>
              </a:solidFill>
            </a:endParaRPr>
          </a:p>
          <a:p>
            <a:pPr marL="450850" indent="-450850">
              <a:spcBef>
                <a:spcPts val="1800"/>
              </a:spcBef>
            </a:pPr>
            <a:r>
              <a:rPr lang="cs-CZ" dirty="0" smtClean="0">
                <a:solidFill>
                  <a:srgbClr val="020202"/>
                </a:solidFill>
              </a:rPr>
              <a:t>„Jsem flexibilní“ (To je nemoc? Raději časově přizpůsobivý/á.)</a:t>
            </a:r>
          </a:p>
          <a:p>
            <a:pPr lvl="1">
              <a:spcBef>
                <a:spcPts val="1800"/>
              </a:spcBef>
            </a:pPr>
            <a:r>
              <a:rPr lang="cs-CZ" sz="2000" b="1" dirty="0" smtClean="0">
                <a:solidFill>
                  <a:srgbClr val="FF0000"/>
                </a:solidFill>
              </a:rPr>
              <a:t>To sice bylo v požadavcích, ale kdybychom nebyli flexibilní, snad bychom se o místo neucházeli.</a:t>
            </a:r>
          </a:p>
          <a:p>
            <a:pPr marL="450850" indent="-450850">
              <a:spcBef>
                <a:spcPts val="1800"/>
              </a:spcBef>
            </a:pPr>
            <a:r>
              <a:rPr lang="cs-CZ" dirty="0" smtClean="0">
                <a:solidFill>
                  <a:srgbClr val="020202"/>
                </a:solidFill>
              </a:rPr>
              <a:t>„Přijmete-li mě, vynasnažím se pracovat aktivně </a:t>
            </a:r>
            <a:br>
              <a:rPr lang="cs-CZ" dirty="0" smtClean="0">
                <a:solidFill>
                  <a:srgbClr val="020202"/>
                </a:solidFill>
              </a:rPr>
            </a:br>
            <a:r>
              <a:rPr lang="cs-CZ" dirty="0" smtClean="0">
                <a:solidFill>
                  <a:srgbClr val="020202"/>
                </a:solidFill>
              </a:rPr>
              <a:t>a s plným nasazením.“</a:t>
            </a:r>
          </a:p>
          <a:p>
            <a:pPr lvl="1">
              <a:spcBef>
                <a:spcPts val="1800"/>
              </a:spcBef>
            </a:pPr>
            <a:r>
              <a:rPr lang="cs-CZ" sz="2000" b="1" dirty="0" smtClean="0">
                <a:solidFill>
                  <a:srgbClr val="FF0000"/>
                </a:solidFill>
              </a:rPr>
              <a:t>Sliby chyby!</a:t>
            </a:r>
          </a:p>
          <a:p>
            <a:pPr marL="450850" indent="-450850">
              <a:spcBef>
                <a:spcPts val="1800"/>
              </a:spcBef>
            </a:pPr>
            <a:r>
              <a:rPr lang="cs-CZ" dirty="0" smtClean="0">
                <a:solidFill>
                  <a:srgbClr val="020202"/>
                </a:solidFill>
              </a:rPr>
              <a:t>„Jsem svobodná a bezdětná.“</a:t>
            </a:r>
          </a:p>
          <a:p>
            <a:pPr lvl="1">
              <a:spcBef>
                <a:spcPts val="1800"/>
              </a:spcBef>
            </a:pPr>
            <a:r>
              <a:rPr lang="cs-CZ" sz="2000" b="1" dirty="0" smtClean="0">
                <a:solidFill>
                  <a:srgbClr val="FF0000"/>
                </a:solidFill>
              </a:rPr>
              <a:t>Proč navozovat diskriminační témata?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0" y="5257800"/>
            <a:ext cx="7239000" cy="1143000"/>
          </a:xfrm>
        </p:spPr>
        <p:txBody>
          <a:bodyPr/>
          <a:lstStyle/>
          <a:p>
            <a:pPr algn="ctr"/>
            <a:r>
              <a:rPr lang="cs-CZ" sz="4400" dirty="0" smtClean="0"/>
              <a:t>Dnešní téma bylo náročné!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38200"/>
            <a:ext cx="7467600" cy="1733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4800" dirty="0" smtClean="0"/>
              <a:t>Ať je Vám klíčem k pracovním úspěchům!</a:t>
            </a:r>
            <a:endParaRPr lang="cs-CZ" sz="4800" dirty="0"/>
          </a:p>
        </p:txBody>
      </p:sp>
      <p:pic>
        <p:nvPicPr>
          <p:cNvPr id="1026" name="Picture 2" descr="Animation Factory®,klí&amp;ccaron;e,úsp&amp;ecaron;ch,text,webové animace,webové prvky,visící,zprávy,koncepce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0133" y="714356"/>
            <a:ext cx="6643734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duotone>
              <a:schemeClr val="bg1">
                <a:shade val="80000"/>
              </a:schemeClr>
              <a:schemeClr val="bg1">
                <a:tint val="98000"/>
                <a:satMod val="13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00484"/>
              </p:ext>
            </p:extLst>
          </p:nvPr>
        </p:nvGraphicFramePr>
        <p:xfrm>
          <a:off x="642910" y="500043"/>
          <a:ext cx="7929618" cy="599268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28732"/>
                <a:gridCol w="6500886"/>
              </a:tblGrid>
              <a:tr h="3286147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Anotace, </a:t>
                      </a:r>
                      <a:br>
                        <a:rPr lang="cs-CZ" sz="1200" b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200" b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metodický pokyn</a:t>
                      </a:r>
                      <a:endParaRPr lang="cs-CZ" sz="1200" b="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Frontální práce se třídou. Pomocí cíleně kladených problémových otázek žák získává zakotvení v situaci a sám vyvozuje závěry a stylizuje text dopisu. Učitel krok za krokem řídí a usměrňuje závěry žáka.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Žák postupně tvoří písemnost, a to po stránce stylizační, jazykové, grafické </a:t>
                      </a:r>
                      <a:b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technické. Velmi pozorně zvažuje obsah, vybírá podstatné informace pro konkrétně zadanou situaci, využívá sebehodnocení a  znalosti z výuky </a:t>
                      </a:r>
                      <a:b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 evropském životopisu</a:t>
                      </a:r>
                      <a:r>
                        <a:rPr lang="cs-CZ" sz="1400" b="0" kern="12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jazykovém pasu.</a:t>
                      </a:r>
                      <a:endParaRPr lang="cs-CZ" sz="1400" b="0" kern="1200" dirty="0" smtClean="0">
                        <a:solidFill>
                          <a:srgbClr val="02020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Prezentace poskytuje zpětnou vazbu, tj. nabízí vhodné řešení (jedno z možných správných) stylizace a úpravy.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Žák využívá znalostí z předmětu informační technologie a ekonomika. Uplatní dovednost psaní na klávesnici. Z technických dovedností uplatní:</a:t>
                      </a:r>
                    </a:p>
                    <a:p>
                      <a:pPr marL="355600" lvl="0" indent="-355600">
                        <a:spcBef>
                          <a:spcPts val="1200"/>
                        </a:spcBef>
                        <a:buFont typeface="Wingdings" pitchFamily="2" charset="2"/>
                        <a:buChar char="ü"/>
                      </a:pP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Hledání na internetových pracovních portálech</a:t>
                      </a:r>
                    </a:p>
                    <a:p>
                      <a:pPr marL="355600" lvl="0" indent="-355600">
                        <a:spcBef>
                          <a:spcPts val="0"/>
                        </a:spcBef>
                        <a:buFont typeface="Wingdings" pitchFamily="2" charset="2"/>
                        <a:buChar char="ü"/>
                      </a:pP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Formátování dokumentu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86295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Součásti materiálu</a:t>
                      </a:r>
                      <a:endParaRPr lang="cs-CZ" sz="12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5600" indent="-355600">
                        <a:buFont typeface="Wingdings" pitchFamily="2" charset="2"/>
                        <a:buChar char="v"/>
                      </a:pPr>
                      <a:r>
                        <a:rPr lang="cs-CZ" sz="1400" b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PowerPoint „Žádost  o místo - motivační“</a:t>
                      </a:r>
                    </a:p>
                    <a:p>
                      <a:pPr marL="355600" indent="-355600">
                        <a:buFont typeface="Wingdings" pitchFamily="2" charset="2"/>
                        <a:buChar char="v"/>
                      </a:pPr>
                      <a:r>
                        <a:rPr lang="cs-CZ" sz="1400" b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Výchozí písemnost „Detail</a:t>
                      </a:r>
                      <a:r>
                        <a:rPr lang="cs-CZ" sz="1400" b="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 volného místa.</a:t>
                      </a:r>
                      <a:r>
                        <a:rPr lang="cs-CZ" sz="1400" b="0" baseline="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pdf</a:t>
                      </a:r>
                      <a:r>
                        <a:rPr lang="cs-CZ" sz="1400" b="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endParaRPr lang="cs-CZ" sz="1400" b="0" dirty="0" smtClean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55600" indent="-355600">
                        <a:buFont typeface="Wingdings" pitchFamily="2" charset="2"/>
                        <a:buChar char="v"/>
                      </a:pP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vzorové řešení v MS Word 2010 (Žádost o místo-řešení.</a:t>
                      </a:r>
                      <a:r>
                        <a:rPr lang="cs-CZ" sz="1400" b="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docx</a:t>
                      </a:r>
                      <a:r>
                        <a:rPr lang="cs-CZ" sz="1400" b="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cs-CZ" sz="1400" b="0" kern="1200" dirty="0">
                        <a:solidFill>
                          <a:srgbClr val="02020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720021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Materiál a všechny jeho části pocházejí z vlastních zdrojů autora, dále byly použit</a:t>
                      </a:r>
                      <a:r>
                        <a:rPr lang="cs-CZ" sz="1100" kern="12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 Kliparty dostupné na webu Office Online:</a:t>
                      </a:r>
                      <a:endParaRPr lang="cs-CZ" sz="1100" kern="1200" dirty="0" smtClean="0">
                        <a:solidFill>
                          <a:srgbClr val="02020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URL: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http://office.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microsoft.com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cs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-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cz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images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results.aspx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?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qu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=budovy&amp;ex=2#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ai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:MP900427808| </a:t>
                      </a:r>
                      <a:r>
                        <a:rPr lang="cs-CZ" sz="1100" kern="12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cit. 2013-01-03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URL: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http://office.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microsoft.com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cs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-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cz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images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results.aspx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?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qu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=strach&amp;ex=1#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ai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:MM900282740| </a:t>
                      </a:r>
                      <a:r>
                        <a:rPr lang="cs-CZ" sz="1100" kern="12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cit. 2013-01-03</a:t>
                      </a:r>
                      <a:endParaRPr lang="cs-CZ" sz="1100" kern="1200" dirty="0" smtClean="0">
                        <a:solidFill>
                          <a:srgbClr val="02020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URL: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http://office.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microsoft.com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cs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-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cz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images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results.aspx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?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qu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=%C3%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BAsp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%C4%9Bch&amp;ex=1#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ai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:MM900395782| </a:t>
                      </a:r>
                      <a:b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</a:br>
                      <a:r>
                        <a:rPr lang="cs-CZ" sz="1100" kern="12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cit. 2013-01-03</a:t>
                      </a:r>
                      <a:endParaRPr lang="cs-CZ" sz="1100" kern="1200" dirty="0" smtClean="0">
                        <a:solidFill>
                          <a:srgbClr val="02020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výukových důvodů bylo využito nabídky</a:t>
                      </a:r>
                      <a:r>
                        <a:rPr lang="cs-CZ" sz="1100" kern="12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portálu MŠMT:</a:t>
                      </a:r>
                      <a:endParaRPr lang="cs-CZ" sz="1100" kern="1200" dirty="0" smtClean="0">
                        <a:solidFill>
                          <a:srgbClr val="02020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URL: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http://www.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vzdelavaniaprace.cz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/</a:t>
                      </a:r>
                      <a:r>
                        <a:rPr lang="cs-CZ" sz="1100" kern="1200" dirty="0" err="1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zobrazvolnemisto.html</a:t>
                      </a: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?id=48317 </a:t>
                      </a:r>
                      <a:r>
                        <a:rPr lang="cs-CZ" sz="1100" kern="1200" baseline="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cit. 2012-12-27 (nabídka upravena, firemní údaje pozměněny)</a:t>
                      </a:r>
                      <a:endParaRPr lang="cs-CZ" sz="1100" kern="1200" dirty="0" smtClean="0">
                        <a:solidFill>
                          <a:srgbClr val="02020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cs-CZ" sz="1100" kern="1200" dirty="0" smtClean="0">
                          <a:solidFill>
                            <a:srgbClr val="02020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 řešeného případu je tedy nutno považovat za fiktivní.</a:t>
                      </a:r>
                      <a:endParaRPr lang="cs-CZ" sz="1100" dirty="0">
                        <a:solidFill>
                          <a:srgbClr val="02020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4414" y="2214554"/>
            <a:ext cx="7235981" cy="3614743"/>
          </a:xfrm>
        </p:spPr>
        <p:txBody>
          <a:bodyPr/>
          <a:lstStyle/>
          <a:p>
            <a:pPr algn="ctr"/>
            <a:r>
              <a:rPr lang="cs-CZ" sz="8800" dirty="0" smtClean="0"/>
              <a:t>Žádost o místo </a:t>
            </a:r>
            <a:br>
              <a:rPr lang="cs-CZ" sz="8800" dirty="0" smtClean="0"/>
            </a:br>
            <a:r>
              <a:rPr lang="cs-CZ" sz="8800" dirty="0" smtClean="0"/>
              <a:t>- motivační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14413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dirty="0" smtClean="0"/>
              <a:t>Technické a funkční prostředky: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MS Word 2010</a:t>
            </a:r>
            <a:br>
              <a:rPr lang="cs-CZ" dirty="0" smtClean="0"/>
            </a:br>
            <a:r>
              <a:rPr lang="cs-CZ" dirty="0" smtClean="0"/>
              <a:t>Internetový prohlížeč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dovy,Fotografie,kancelá&amp;rcaron;ské budovy,kuf&amp;rcaron;ík,lidé,obleky,osoby,podnikatelka,práce,profesionálové,tašky,vestibuly,&amp;zcaron;e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6000792" cy="60007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4" y="4143380"/>
            <a:ext cx="6886596" cy="2185982"/>
          </a:xfrm>
        </p:spPr>
        <p:txBody>
          <a:bodyPr/>
          <a:lstStyle/>
          <a:p>
            <a:pPr algn="r"/>
            <a:r>
              <a:rPr lang="cs-CZ" sz="4400" dirty="0" smtClean="0"/>
              <a:t>Zadejte do prohlížeče text </a:t>
            </a:r>
            <a:r>
              <a:rPr lang="cs-CZ" sz="4400" dirty="0" smtClean="0">
                <a:solidFill>
                  <a:srgbClr val="FFFF00"/>
                </a:solidFill>
              </a:rPr>
              <a:t>„portály nabízející práci“</a:t>
            </a:r>
            <a:br>
              <a:rPr lang="cs-CZ" sz="4400" dirty="0" smtClean="0">
                <a:solidFill>
                  <a:srgbClr val="FFFF00"/>
                </a:solidFill>
              </a:rPr>
            </a:br>
            <a:r>
              <a:rPr lang="cs-CZ" sz="4400" dirty="0" smtClean="0"/>
              <a:t>a prozkoumejte možnosti.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714356"/>
            <a:ext cx="7467600" cy="4543444"/>
          </a:xfrm>
        </p:spPr>
        <p:txBody>
          <a:bodyPr>
            <a:normAutofit/>
          </a:bodyPr>
          <a:lstStyle/>
          <a:p>
            <a:pPr algn="r"/>
            <a:r>
              <a:rPr lang="cs-CZ" sz="3200" b="1" dirty="0" smtClean="0">
                <a:solidFill>
                  <a:srgbClr val="C00000"/>
                </a:solidFill>
              </a:rPr>
              <a:t>Hledáte zaměstnání? Jaké byste si představovali?</a:t>
            </a:r>
          </a:p>
          <a:p>
            <a:pPr algn="r">
              <a:spcBef>
                <a:spcPts val="6000"/>
              </a:spcBef>
            </a:pPr>
            <a:r>
              <a:rPr lang="cs-CZ" sz="3200" b="1" dirty="0" smtClean="0">
                <a:solidFill>
                  <a:srgbClr val="C00000"/>
                </a:solidFill>
              </a:rPr>
              <a:t>Kde a jak byste hledali budoucího zaměstnavatele?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rcRect t="20377" r="61047" b="3774"/>
          <a:stretch>
            <a:fillRect/>
          </a:stretch>
        </p:blipFill>
        <p:spPr bwMode="auto">
          <a:xfrm>
            <a:off x="500034" y="785794"/>
            <a:ext cx="36433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/>
          <a:srcRect t="19732" r="63892" b="4025"/>
          <a:stretch>
            <a:fillRect/>
          </a:stretch>
        </p:blipFill>
        <p:spPr bwMode="auto">
          <a:xfrm>
            <a:off x="4572000" y="857232"/>
            <a:ext cx="40005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7786742" cy="1257288"/>
          </a:xfrm>
        </p:spPr>
        <p:txBody>
          <a:bodyPr/>
          <a:lstStyle/>
          <a:p>
            <a:pPr algn="ctr"/>
            <a:r>
              <a:rPr lang="cs-CZ" sz="32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Víte, že Portál ministerstva školství začal </a:t>
            </a:r>
            <a:br>
              <a:rPr lang="cs-CZ" sz="32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cs-CZ" sz="32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září 2012 kromě vzdělání nabízet i práci?</a:t>
            </a:r>
            <a:endParaRPr lang="cs-CZ" sz="32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rcRect l="11698" t="26422" r="66405" b="55931"/>
          <a:stretch>
            <a:fillRect/>
          </a:stretch>
        </p:blipFill>
        <p:spPr bwMode="auto">
          <a:xfrm>
            <a:off x="1285852" y="857232"/>
            <a:ext cx="55721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976" y="2000240"/>
            <a:ext cx="7239000" cy="1643074"/>
          </a:xfrm>
        </p:spPr>
        <p:txBody>
          <a:bodyPr/>
          <a:lstStyle/>
          <a:p>
            <a:r>
              <a:rPr lang="cs-CZ" sz="3600" dirty="0" smtClean="0"/>
              <a:t>Otevřete soubor </a:t>
            </a:r>
            <a:br>
              <a:rPr lang="cs-CZ" sz="3600" dirty="0" smtClean="0"/>
            </a:br>
            <a:r>
              <a:rPr lang="cs-CZ" sz="3600" dirty="0" smtClean="0">
                <a:solidFill>
                  <a:srgbClr val="FFFF00"/>
                </a:solidFill>
              </a:rPr>
              <a:t>„Detail volného místa.</a:t>
            </a:r>
            <a:r>
              <a:rPr lang="cs-CZ" sz="3600" dirty="0" err="1" smtClean="0">
                <a:solidFill>
                  <a:srgbClr val="FFFF00"/>
                </a:solidFill>
              </a:rPr>
              <a:t>pdf</a:t>
            </a:r>
            <a:r>
              <a:rPr lang="cs-CZ" sz="3600" dirty="0" smtClean="0">
                <a:solidFill>
                  <a:srgbClr val="FFFF00"/>
                </a:solidFill>
              </a:rPr>
              <a:t>“</a:t>
            </a:r>
            <a:br>
              <a:rPr lang="cs-CZ" sz="3600" dirty="0" smtClean="0">
                <a:solidFill>
                  <a:srgbClr val="FFFF00"/>
                </a:solidFill>
              </a:rPr>
            </a:br>
            <a:r>
              <a:rPr lang="cs-CZ" sz="2800" dirty="0" smtClean="0">
                <a:solidFill>
                  <a:srgbClr val="C00000"/>
                </a:solidFill>
                <a:effectLst/>
              </a:rPr>
              <a:t>vytiskněte si</a:t>
            </a:r>
            <a:endParaRPr lang="cs-CZ" sz="28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116204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 portálu MŠMT byla využita (pozměněná) nabídka pracovní pozice asistent(</a:t>
            </a:r>
            <a:r>
              <a:rPr lang="cs-CZ" b="1" dirty="0" err="1" smtClean="0">
                <a:solidFill>
                  <a:srgbClr val="C00000"/>
                </a:solidFill>
              </a:rPr>
              <a:t>ka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42976" y="3929066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Prostudujte nabídku, zvažte, zda máte pro práci kvalifikaci a veškeré předpoklady.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42976" y="5286388"/>
            <a:ext cx="72152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/>
              <a:t>Dříve než začneme psát, bude třeba si </a:t>
            </a:r>
            <a:br>
              <a:rPr lang="cs-CZ" sz="2600" b="1" dirty="0" smtClean="0"/>
            </a:br>
            <a:r>
              <a:rPr lang="cs-CZ" sz="2600" b="1" dirty="0" smtClean="0"/>
              <a:t>o zaměstnavateli zjistit informace. Vyhledejte 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Otevřete prázdný dokument Word, </a:t>
            </a:r>
            <a:br>
              <a:rPr lang="cs-CZ" sz="3200" dirty="0" smtClean="0"/>
            </a:br>
            <a:r>
              <a:rPr lang="cs-CZ" sz="3200" dirty="0" smtClean="0"/>
              <a:t>uložte jako </a:t>
            </a:r>
            <a:r>
              <a:rPr lang="cs-CZ" sz="3200" dirty="0" smtClean="0">
                <a:solidFill>
                  <a:srgbClr val="FF0000"/>
                </a:solidFill>
              </a:rPr>
              <a:t>Žádost o místo.</a:t>
            </a:r>
            <a:r>
              <a:rPr lang="cs-CZ" sz="3200" dirty="0" err="1" smtClean="0">
                <a:solidFill>
                  <a:srgbClr val="FF0000"/>
                </a:solidFill>
              </a:rPr>
              <a:t>docx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785794"/>
            <a:ext cx="4924436" cy="4429156"/>
          </a:xfrm>
        </p:spPr>
        <p:txBody>
          <a:bodyPr/>
          <a:lstStyle/>
          <a:p>
            <a:r>
              <a:rPr lang="cs-CZ" b="1" dirty="0" smtClean="0">
                <a:solidFill>
                  <a:srgbClr val="020202"/>
                </a:solidFill>
              </a:rPr>
              <a:t>Do záhlaví napište:</a:t>
            </a:r>
            <a:br>
              <a:rPr lang="cs-CZ" b="1" dirty="0" smtClean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celé jméno</a:t>
            </a:r>
            <a:br>
              <a:rPr lang="cs-CZ" b="1" dirty="0" smtClean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celou adresu</a:t>
            </a:r>
            <a:br>
              <a:rPr lang="cs-CZ" b="1" dirty="0" smtClean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kontaktní mobil (tel.) a e-mail</a:t>
            </a:r>
          </a:p>
          <a:p>
            <a:pPr>
              <a:spcBef>
                <a:spcPts val="2400"/>
              </a:spcBef>
            </a:pPr>
            <a:r>
              <a:rPr lang="cs-CZ" b="1" dirty="0" smtClean="0">
                <a:solidFill>
                  <a:srgbClr val="020202"/>
                </a:solidFill>
              </a:rPr>
              <a:t>Do textové části uveďte:</a:t>
            </a:r>
            <a:r>
              <a:rPr lang="cs-CZ" b="1" dirty="0">
                <a:solidFill>
                  <a:srgbClr val="020202"/>
                </a:solidFill>
              </a:rPr>
              <a:t/>
            </a:r>
            <a:br>
              <a:rPr lang="cs-CZ" b="1" dirty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adresu zaměstnavatele</a:t>
            </a:r>
            <a:br>
              <a:rPr lang="cs-CZ" b="1" dirty="0" smtClean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datum</a:t>
            </a:r>
            <a:br>
              <a:rPr lang="cs-CZ" b="1" dirty="0" smtClean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věc</a:t>
            </a:r>
            <a:br>
              <a:rPr lang="cs-CZ" b="1" dirty="0" smtClean="0">
                <a:solidFill>
                  <a:srgbClr val="020202"/>
                </a:solidFill>
              </a:rPr>
            </a:br>
            <a:r>
              <a:rPr lang="cs-CZ" b="1" dirty="0" smtClean="0">
                <a:solidFill>
                  <a:srgbClr val="020202"/>
                </a:solidFill>
              </a:rPr>
              <a:t>oslovení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86512" y="1214422"/>
            <a:ext cx="25717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lizatko</a:t>
            </a:r>
            <a:r>
              <a:rPr lang="cs-CZ" dirty="0" smtClean="0"/>
              <a:t>@seznam.</a:t>
            </a:r>
            <a:r>
              <a:rPr lang="cs-CZ" dirty="0" err="1" smtClean="0"/>
              <a:t>cz</a:t>
            </a:r>
            <a:r>
              <a:rPr lang="cs-CZ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terminator</a:t>
            </a:r>
            <a:r>
              <a:rPr lang="cs-CZ" dirty="0" smtClean="0"/>
              <a:t>@</a:t>
            </a:r>
            <a:r>
              <a:rPr lang="cs-CZ" dirty="0" err="1" smtClean="0"/>
              <a:t>gmail.com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err="1" smtClean="0"/>
              <a:t>skaredka</a:t>
            </a:r>
            <a:r>
              <a:rPr lang="cs-CZ" dirty="0" smtClean="0"/>
              <a:t>@centrum.</a:t>
            </a:r>
            <a:r>
              <a:rPr lang="cs-CZ" dirty="0" err="1" smtClean="0"/>
              <a:t>cz</a:t>
            </a:r>
            <a:endParaRPr lang="cs-CZ" dirty="0"/>
          </a:p>
        </p:txBody>
      </p:sp>
      <p:pic>
        <p:nvPicPr>
          <p:cNvPr id="1026" name="Picture 2" descr="animace WWW,emoce,lidé,mu&amp;zcaron;i,obavy,páni,prvky WWW,vyd&amp;ecaron;šený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-642966"/>
            <a:ext cx="3095625" cy="3095625"/>
          </a:xfrm>
          <a:prstGeom prst="rect">
            <a:avLst/>
          </a:prstGeom>
          <a:noFill/>
        </p:spPr>
      </p:pic>
      <p:cxnSp>
        <p:nvCxnSpPr>
          <p:cNvPr id="7" name="Přímá spojovací čára 6"/>
          <p:cNvCxnSpPr/>
          <p:nvPr/>
        </p:nvCxnSpPr>
        <p:spPr>
          <a:xfrm>
            <a:off x="6357950" y="1142984"/>
            <a:ext cx="2143140" cy="16430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V="1">
            <a:off x="6286512" y="1142984"/>
            <a:ext cx="2143140" cy="1571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214810" y="3429000"/>
            <a:ext cx="45720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00B050"/>
                </a:solidFill>
              </a:rPr>
              <a:t>Vyberte:</a:t>
            </a:r>
          </a:p>
          <a:p>
            <a:pPr algn="r">
              <a:spcBef>
                <a:spcPts val="1200"/>
              </a:spcBef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Vážení přátelé,</a:t>
            </a:r>
          </a:p>
          <a:p>
            <a:pPr algn="r"/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Vážené dámy a vážení pánové,</a:t>
            </a:r>
          </a:p>
          <a:p>
            <a:pPr algn="r"/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Vážená paní personalistko,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428728" y="2500306"/>
            <a:ext cx="642942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Zkuste nejprve formulovat sami. Pak dostanete </a:t>
            </a:r>
            <a:r>
              <a:rPr lang="cs-CZ" sz="2000" dirty="0" err="1" smtClean="0"/>
              <a:t>roz</a:t>
            </a:r>
            <a:r>
              <a:rPr lang="cs-CZ" sz="2000" dirty="0" smtClean="0"/>
              <a:t>(h)řešení.</a:t>
            </a:r>
            <a:endParaRPr lang="cs-CZ" sz="2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5715016"/>
            <a:ext cx="7239000" cy="757222"/>
          </a:xfrm>
        </p:spPr>
        <p:txBody>
          <a:bodyPr/>
          <a:lstStyle/>
          <a:p>
            <a:r>
              <a:rPr lang="cs-CZ" sz="4400" dirty="0" smtClean="0"/>
              <a:t>Jak začít?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500042"/>
            <a:ext cx="7829576" cy="1785950"/>
          </a:xfrm>
        </p:spPr>
        <p:txBody>
          <a:bodyPr>
            <a:normAutofit fontScale="92500" lnSpcReduction="10000"/>
          </a:bodyPr>
          <a:lstStyle/>
          <a:p>
            <a:pPr marL="627063" indent="-627063">
              <a:spcBef>
                <a:spcPts val="1800"/>
              </a:spcBef>
            </a:pPr>
            <a:r>
              <a:rPr lang="cs-CZ" sz="2400" b="1" dirty="0" smtClean="0"/>
              <a:t>uvést zdroj, z něhož jsme se o nabídce práce dozvěděli</a:t>
            </a:r>
          </a:p>
          <a:p>
            <a:pPr marL="627063" indent="-627063">
              <a:spcBef>
                <a:spcPts val="1800"/>
              </a:spcBef>
            </a:pPr>
            <a:r>
              <a:rPr lang="cs-CZ" sz="2400" b="1" dirty="0" smtClean="0"/>
              <a:t>hned využít některý z poznatků o zaměstnavateli</a:t>
            </a:r>
          </a:p>
          <a:p>
            <a:pPr marL="627063" indent="-627063">
              <a:spcBef>
                <a:spcPts val="1800"/>
              </a:spcBef>
            </a:pPr>
            <a:r>
              <a:rPr lang="cs-CZ" sz="2400" b="1" dirty="0" smtClean="0"/>
              <a:t>obecně vysvětlit, proč se o místo zajímáme </a:t>
            </a:r>
            <a:br>
              <a:rPr lang="cs-CZ" sz="2400" b="1" dirty="0" smtClean="0"/>
            </a:br>
            <a:r>
              <a:rPr lang="cs-CZ" sz="2400" b="1" dirty="0" smtClean="0"/>
              <a:t>– nebojte se být sebevědomí</a:t>
            </a:r>
            <a:endParaRPr lang="cs-CZ" sz="2400" b="1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rcRect l="4171" t="28814" r="10955" b="36117"/>
          <a:stretch>
            <a:fillRect/>
          </a:stretch>
        </p:blipFill>
        <p:spPr bwMode="auto">
          <a:xfrm>
            <a:off x="-785849" y="2428868"/>
            <a:ext cx="9286940" cy="2714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6" name="Přímá spojovací čára 5"/>
          <p:cNvCxnSpPr/>
          <p:nvPr/>
        </p:nvCxnSpPr>
        <p:spPr>
          <a:xfrm rot="5400000">
            <a:off x="1000100" y="2143116"/>
            <a:ext cx="3000396" cy="428628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louk 6"/>
          <p:cNvSpPr/>
          <p:nvPr/>
        </p:nvSpPr>
        <p:spPr>
          <a:xfrm rot="20878394">
            <a:off x="7022060" y="1284215"/>
            <a:ext cx="1064265" cy="3743746"/>
          </a:xfrm>
          <a:prstGeom prst="arc">
            <a:avLst>
              <a:gd name="adj1" fmla="val 16180816"/>
              <a:gd name="adj2" fmla="val 4809805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Oblouk 7"/>
          <p:cNvSpPr/>
          <p:nvPr/>
        </p:nvSpPr>
        <p:spPr>
          <a:xfrm rot="11073402">
            <a:off x="2931139" y="4042430"/>
            <a:ext cx="2928958" cy="1886931"/>
          </a:xfrm>
          <a:prstGeom prst="arc">
            <a:avLst>
              <a:gd name="adj1" fmla="val 14173627"/>
              <a:gd name="adj2" fmla="val 41432"/>
            </a:avLst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929190" y="5429264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Není třeba rozvádět, jsou formulovány v detailu volného místa. A „sebechvála </a:t>
            </a:r>
            <a:r>
              <a:rPr lang="cs-CZ" sz="2000" b="1" dirty="0" err="1" smtClean="0">
                <a:solidFill>
                  <a:srgbClr val="FF0000"/>
                </a:solidFill>
              </a:rPr>
              <a:t>smrdí</a:t>
            </a:r>
            <a:r>
              <a:rPr lang="cs-CZ" sz="2000" b="1" dirty="0" smtClean="0">
                <a:solidFill>
                  <a:srgbClr val="FF0000"/>
                </a:solidFill>
              </a:rPr>
              <a:t>“!!!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Prezentace10</Template>
  <TotalTime>451</TotalTime>
  <Words>634</Words>
  <Application>Microsoft Office PowerPoint</Application>
  <PresentationFormat>Předvádění na obrazovce (4:3)</PresentationFormat>
  <Paragraphs>116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Thermal</vt:lpstr>
      <vt:lpstr>Prezentace aplikace PowerPoint</vt:lpstr>
      <vt:lpstr>Prezentace aplikace PowerPoint</vt:lpstr>
      <vt:lpstr>Žádost o místo  - motivační</vt:lpstr>
      <vt:lpstr>Zadejte do prohlížeče text „portály nabízející práci“ a prozkoumejte možnosti.</vt:lpstr>
      <vt:lpstr>Prezentace aplikace PowerPoint</vt:lpstr>
      <vt:lpstr>Víte, že Portál ministerstva školství začal  od září 2012 kromě vzdělání nabízet i práci?</vt:lpstr>
      <vt:lpstr>Otevřete soubor  „Detail volného místa.pdf“ vytiskněte si</vt:lpstr>
      <vt:lpstr>Otevřete prázdný dokument Word,  uložte jako Žádost o místo.docx</vt:lpstr>
      <vt:lpstr>Jak začít?</vt:lpstr>
      <vt:lpstr>V dalším odstavci je nutno stručně říci, kdo jsme a jaké máme zkušenosti.</vt:lpstr>
      <vt:lpstr>Třeba takto:</vt:lpstr>
      <vt:lpstr>Takže můžeme pokračovat např. takto:</vt:lpstr>
      <vt:lpstr>Dáváme najevo, že podrobně známe  „Detail volného místa“.</vt:lpstr>
      <vt:lpstr>Zbývá závěr. I v něm můžeme posilovat vážnost svého zájmu, dávat najevo svou informovanost, lichotit a dát najevo, že očekáváme kontakt.</vt:lpstr>
      <vt:lpstr>Prezentace aplikace PowerPoint</vt:lpstr>
      <vt:lpstr>Posuďte amatérské chyby:</vt:lpstr>
      <vt:lpstr>Prezentace aplikace PowerPoint</vt:lpstr>
      <vt:lpstr>Dnešní téma bylo náročné!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Miluška</dc:creator>
  <cp:lastModifiedBy>OAP</cp:lastModifiedBy>
  <cp:revision>78</cp:revision>
  <dcterms:created xsi:type="dcterms:W3CDTF">2012-12-25T21:09:29Z</dcterms:created>
  <dcterms:modified xsi:type="dcterms:W3CDTF">2014-08-19T20:11:55Z</dcterms:modified>
</cp:coreProperties>
</file>