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DFCB2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BB93-EF16-4278-A233-55778A5A27C1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3CFC-10A5-4795-A9E7-DD3519956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2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DF616-4C65-44C1-A8D6-5ABE8A6F787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  <p:sp>
        <p:nvSpPr>
          <p:cNvPr id="5125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/>
              <a:t>Obchodní akademie, Plzeň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5EC1D4A-A796-47C3-A63E-CE236FB377E2}" type="datetimeFigureOut">
              <a:rPr lang="cs-CZ" smtClean="0"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s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86" y="2132856"/>
            <a:ext cx="8001028" cy="504056"/>
          </a:xfrm>
        </p:spPr>
        <p:txBody>
          <a:bodyPr rtlCol="0">
            <a:noAutofit/>
          </a:bodyPr>
          <a:lstStyle/>
          <a:p>
            <a:pPr marL="2149475" indent="-2149475" algn="l" defTabSz="2571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Registrační č. projektu:	CZ.1.07/1.5.00/34.0895</a:t>
            </a:r>
          </a:p>
          <a:p>
            <a:pPr marL="2149475" indent="-2149475" algn="l" defTabSz="257175">
              <a:spcBef>
                <a:spcPts val="0"/>
              </a:spcBef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Šablona klíčové aktivity:	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III/2 Inovace a zkvalitnění výuky prostřednictvím ICT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2366"/>
              </p:ext>
            </p:extLst>
          </p:nvPr>
        </p:nvGraphicFramePr>
        <p:xfrm>
          <a:off x="642910" y="2852935"/>
          <a:ext cx="7929646" cy="35633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8737"/>
                <a:gridCol w="3857694"/>
                <a:gridCol w="857259"/>
                <a:gridCol w="1785956"/>
              </a:tblGrid>
              <a:tr h="448758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Číslo a název materiálu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VY_32_INOVACE_127 – EVROPSKÝ ŽIVOTOPIS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Obchodní akademie, Plzeň, nám. T. G. Masaryka 13, 301 00 Plzeň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Vzdělávací obor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Obchodní akademie/Ekonomické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 lyceum </a:t>
                      </a:r>
                      <a:endParaRPr lang="cs-CZ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latin typeface="Arial" pitchFamily="34" charset="0"/>
                          <a:cs typeface="Arial" pitchFamily="34" charset="0"/>
                        </a:rPr>
                        <a:t>Předmět</a:t>
                      </a:r>
                      <a:endParaRPr lang="cs-CZ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Písemná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a elektronická komunikace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latin typeface="Arial" pitchFamily="34" charset="0"/>
                          <a:cs typeface="Arial" pitchFamily="34" charset="0"/>
                        </a:rPr>
                        <a:t>Ročník</a:t>
                      </a:r>
                      <a:endParaRPr lang="cs-CZ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4. OA, 4. EL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Vzdělávací oblast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Písemná a ústní komunikace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Tematický okruh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smtClean="0">
                          <a:latin typeface="Arial" pitchFamily="34" charset="0"/>
                          <a:cs typeface="Arial" pitchFamily="34" charset="0"/>
                        </a:rPr>
                        <a:t>Personální písemnosti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Klíčová slova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Europass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evropský CV, jazykový pas, mobilita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Mgr. Milada Peštová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2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Datum vytvoření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Červenec 2014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77" name="TextovéPole 8"/>
          <p:cNvSpPr txBox="1">
            <a:spLocks noChangeArrowheads="1"/>
          </p:cNvSpPr>
          <p:nvPr/>
        </p:nvSpPr>
        <p:spPr bwMode="auto">
          <a:xfrm>
            <a:off x="2145587" y="1711928"/>
            <a:ext cx="473066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cs-CZ" sz="1400" b="1" dirty="0">
                <a:latin typeface="Arial" pitchFamily="34" charset="0"/>
                <a:cs typeface="Arial" pitchFamily="34" charset="0"/>
              </a:rPr>
              <a:t>Projekt EU peníze středním školám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4" y="157002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 osobních údajích uvedete národnost.</a:t>
            </a:r>
            <a:endParaRPr lang="cs-CZ" sz="2200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46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17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869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21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3699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262479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" y="871180"/>
            <a:ext cx="6783311" cy="4069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ovéPole 15"/>
          <p:cNvSpPr txBox="1"/>
          <p:nvPr/>
        </p:nvSpPr>
        <p:spPr>
          <a:xfrm rot="21258553">
            <a:off x="4294697" y="2964882"/>
            <a:ext cx="4552594" cy="4426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česká, slovenská, vietnamská, romská …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 rot="21240714">
            <a:off x="5607328" y="3540577"/>
            <a:ext cx="3340868" cy="7831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Rozlišujte státní příslušnost: </a:t>
            </a:r>
            <a:br>
              <a:rPr lang="cs-CZ" sz="2000" dirty="0" smtClean="0"/>
            </a:br>
            <a:r>
              <a:rPr lang="cs-CZ" sz="2000" dirty="0" smtClean="0"/>
              <a:t>Česká republika</a:t>
            </a:r>
            <a:endParaRPr lang="cs-CZ" sz="2000" dirty="0"/>
          </a:p>
        </p:txBody>
      </p:sp>
      <p:sp>
        <p:nvSpPr>
          <p:cNvPr id="27" name="Oblouk 26"/>
          <p:cNvSpPr/>
          <p:nvPr/>
        </p:nvSpPr>
        <p:spPr>
          <a:xfrm rot="18514754">
            <a:off x="2026022" y="3132467"/>
            <a:ext cx="4070878" cy="2791509"/>
          </a:xfrm>
          <a:prstGeom prst="arc">
            <a:avLst>
              <a:gd name="adj1" fmla="val 11614032"/>
              <a:gd name="adj2" fmla="val 21364027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Autofit/>
          </a:bodyPr>
          <a:lstStyle/>
          <a:p>
            <a:r>
              <a:rPr lang="cs-CZ" sz="2400" dirty="0" smtClean="0"/>
              <a:t>Vyberme si jeden z formulářů + můžete stáhnout pokyny k vyplnění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417646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b="1" dirty="0"/>
              <a:t>Uvědomme si, že formulář je </a:t>
            </a:r>
            <a:r>
              <a:rPr lang="cs-CZ" b="1" dirty="0" smtClean="0"/>
              <a:t>systémem obyčejných tabulek – </a:t>
            </a:r>
            <a:r>
              <a:rPr lang="cs-CZ" b="1" dirty="0"/>
              <a:t>tak </a:t>
            </a:r>
            <a:r>
              <a:rPr lang="cs-CZ" b="1" dirty="0" smtClean="0"/>
              <a:t>s </a:t>
            </a:r>
            <a:r>
              <a:rPr lang="cs-CZ" b="1" dirty="0"/>
              <a:t>ním budeme zacházet.</a:t>
            </a:r>
          </a:p>
          <a:p>
            <a:pPr>
              <a:spcBef>
                <a:spcPts val="1800"/>
              </a:spcBef>
            </a:pPr>
            <a:r>
              <a:rPr lang="cs-CZ" dirty="0"/>
              <a:t>Je-li to potřebné, zobrazme si mřížku.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Budeme postupně vyplňovat – podle pokynů = pokyn označíme a přepíšeme.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Nechceme-li údaj vyplnit (např. účty na </a:t>
            </a:r>
            <a:r>
              <a:rPr lang="cs-CZ" dirty="0" err="1" smtClean="0"/>
              <a:t>Facebooku</a:t>
            </a:r>
            <a:r>
              <a:rPr lang="cs-CZ" dirty="0" smtClean="0"/>
              <a:t> či ICQ), obsah buňky vymažeme. 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Dále budeme mazat červené pokyny.</a:t>
            </a:r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418627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9099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82942" y="82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261342" y="81599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513342" y="81599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790598" y="81599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Pěticípá hvězda 10"/>
          <p:cNvSpPr/>
          <p:nvPr/>
        </p:nvSpPr>
        <p:spPr>
          <a:xfrm>
            <a:off x="3042483" y="76481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3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Spolu s vyučující zvolte název pracovní pozice, o kterou se můžete ucházet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439938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dirty="0" smtClean="0"/>
              <a:t>Pro „Pracovní zkušenosti“ budete potřebovat tabulku zdvojit až ztrojit </a:t>
            </a:r>
            <a:r>
              <a:rPr lang="cs-CZ" dirty="0" smtClean="0">
                <a:sym typeface="Wingdings 3"/>
              </a:rPr>
              <a:t> </a:t>
            </a:r>
            <a:r>
              <a:rPr lang="cs-CZ" dirty="0" smtClean="0">
                <a:sym typeface="Symbol"/>
              </a:rPr>
              <a:t>obvyklým způsobem tabulku označíme, zkopírujeme a vložíme na následující pozici ¶ (zobrazte netisknutelné znaky).</a:t>
            </a:r>
          </a:p>
          <a:p>
            <a:pPr>
              <a:spcBef>
                <a:spcPts val="2400"/>
              </a:spcBef>
            </a:pPr>
            <a:r>
              <a:rPr lang="cs-CZ" b="1" dirty="0" smtClean="0">
                <a:sym typeface="Symbol"/>
              </a:rPr>
              <a:t>Uvedete svoje dvě školní praxe, </a:t>
            </a:r>
            <a:r>
              <a:rPr lang="cs-CZ" dirty="0" smtClean="0">
                <a:sym typeface="Symbol"/>
              </a:rPr>
              <a:t>příp. brigádnickou činnost (odpovídající požadované pracovní pozici či vaší kvalifikaci), příp. účast na podnikání rodičů apod.</a:t>
            </a:r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74445" y="8769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51742" y="8769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03742" y="88462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353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3873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639342" y="8769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868601" y="8469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100478" y="8469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050360" cy="6549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Nevíte-li si rady, zkonzultujte pojmenování s vyučující.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0304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Obor činnosti, v němž jste se pohybovali, je pro budoucího zaměstnavatele dobrou informací o vašem profesním rozhledu. Vybírejte: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46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0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887259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43588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413309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66577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2919514" y="90331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317151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3439543" y="95689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 rot="20309025">
            <a:off x="770013" y="2198437"/>
            <a:ext cx="182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státní správa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 rot="2255321">
            <a:off x="1127116" y="3421205"/>
            <a:ext cx="182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finančnictví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2093594">
            <a:off x="3226809" y="2446040"/>
            <a:ext cx="182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cestovní ruch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2880132">
            <a:off x="3025441" y="3403590"/>
            <a:ext cx="182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maloobchod</a:t>
            </a:r>
            <a:endParaRPr lang="cs-CZ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 rot="20372422">
            <a:off x="1057306" y="4365104"/>
            <a:ext cx="263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strojírenská výroba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 rot="17550669">
            <a:off x="4319233" y="36257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DEA900"/>
                </a:solidFill>
              </a:rPr>
              <a:t>věda a výzkum</a:t>
            </a:r>
            <a:endParaRPr lang="cs-CZ" sz="2400" dirty="0">
              <a:solidFill>
                <a:srgbClr val="DEA9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 rot="2575212">
            <a:off x="6069677" y="3903439"/>
            <a:ext cx="182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2D050"/>
                </a:solidFill>
              </a:rPr>
              <a:t>školství</a:t>
            </a:r>
            <a:endParaRPr lang="cs-CZ" sz="2400" dirty="0">
              <a:solidFill>
                <a:srgbClr val="92D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 rot="331261">
            <a:off x="5785000" y="4838919"/>
            <a:ext cx="270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daňové poradenství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 rot="20905103">
            <a:off x="3532335" y="4838920"/>
            <a:ext cx="102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justice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 rot="1372007">
            <a:off x="4239290" y="2240392"/>
            <a:ext cx="38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ochrana životního prostředí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 rot="4775094">
            <a:off x="7175080" y="36884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DEA900"/>
                </a:solidFill>
              </a:rPr>
              <a:t>a jiné …</a:t>
            </a:r>
            <a:endParaRPr lang="cs-CZ" sz="2400" b="1" dirty="0">
              <a:solidFill>
                <a:srgbClr val="DE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6781800" cy="5829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Údaje o vzdělání</a:t>
            </a:r>
            <a:endParaRPr lang="cs-CZ" sz="2800" dirty="0"/>
          </a:p>
        </p:txBody>
      </p:sp>
      <p:pic>
        <p:nvPicPr>
          <p:cNvPr id="15" name="Zástupný symbol pro obsah 1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" y="1124744"/>
            <a:ext cx="9061117" cy="2088232"/>
          </a:xfrm>
        </p:spPr>
      </p:pic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733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51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09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66071" y="89115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466542" y="89115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744942" y="89338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996942" y="89338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27585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3563888" y="93555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385192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16115" y="3717032"/>
            <a:ext cx="51759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Uvedete …</a:t>
            </a:r>
            <a:r>
              <a:rPr lang="cs-CZ" b="1" dirty="0" smtClean="0"/>
              <a:t> Pozor na správný název naší školy!</a:t>
            </a:r>
            <a:endParaRPr lang="cs-CZ" b="1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971600" y="2492896"/>
            <a:ext cx="527742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971600" y="2060848"/>
            <a:ext cx="1494942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971600" y="2420888"/>
            <a:ext cx="149494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971600" y="2888940"/>
            <a:ext cx="1494942" cy="828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103920" y="4797152"/>
            <a:ext cx="453650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dk1"/>
                </a:solidFill>
              </a:rPr>
              <a:t>EQF = Evropský rámec kvalifikací (dostupný na internetu)</a:t>
            </a:r>
          </a:p>
          <a:p>
            <a:pPr algn="ctr"/>
            <a:r>
              <a:rPr lang="cs-CZ" sz="2000" b="1" dirty="0">
                <a:solidFill>
                  <a:schemeClr val="dk1"/>
                </a:solidFill>
              </a:rPr>
              <a:t>Uvedete EQF 4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6732240" y="2132856"/>
            <a:ext cx="1656184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Jazykové kompetence</a:t>
            </a:r>
            <a:endParaRPr lang="cs-CZ" sz="2800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46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6518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46243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2145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49826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7713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305983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339561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3591561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3843561" y="89309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412329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197595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19086" y="692696"/>
            <a:ext cx="4608512" cy="1123712"/>
          </a:xfrm>
          <a:prstGeom prst="roundRect">
            <a:avLst/>
          </a:prstGeom>
          <a:solidFill>
            <a:srgbClr val="BDFCB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Využijete „evropské (jazykové) standardy“ – dostupné na internetu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Vlastní sebehodnocení</a:t>
            </a:r>
            <a:endParaRPr lang="cs-CZ" sz="2000" b="1" dirty="0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5530786" y="1604484"/>
            <a:ext cx="3168352" cy="823301"/>
          </a:xfrm>
          <a:prstGeom prst="wedgeRoundRectCallout">
            <a:avLst>
              <a:gd name="adj1" fmla="val -62296"/>
              <a:gd name="adj2" fmla="val 280006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dirty="0">
                <a:solidFill>
                  <a:srgbClr val="7030A0"/>
                </a:solidFill>
              </a:rPr>
              <a:t>Máte-li nějakou jazykovou zkoušku, uveďte ji.</a:t>
            </a:r>
          </a:p>
          <a:p>
            <a:pPr algn="ctr"/>
            <a:endParaRPr lang="cs-CZ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266" y="620688"/>
            <a:ext cx="6781800" cy="101500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Další položky nepotřebují výklad – doplňujte, konzultujte s vyučující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266" y="1988840"/>
            <a:ext cx="7543800" cy="38862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dirty="0" smtClean="0"/>
              <a:t>Do záhlaví vložte svoje jméno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Zkontrolujte, zda zalomení stránky není v nevhodném místě, příp. vložte konec stránky – nejlépe před ucelenou část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Vytiskněte.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73342" y="9605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3143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09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7859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43059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671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93261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179638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3455430" y="87331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3707430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3961166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4213166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81128"/>
            <a:ext cx="6781800" cy="1591072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C00000"/>
                </a:solidFill>
              </a:rPr>
              <a:t>Na vlajce EU je 12 hvězdiček.  Naše prezentace má</a:t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13. = Vy a Vaše výborná profesní příprava</a:t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14. = naše dobrá OA, Plzeň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247256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Tato výuková prezentace Vám dává pouhý návod, jak vytvořit dokonalý životopis.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Až budete tvořit životopis pro konkrétního zaměstnavatele, věnujte mu </a:t>
            </a:r>
            <a:r>
              <a:rPr lang="cs-CZ" b="1" dirty="0" smtClean="0"/>
              <a:t>velikou</a:t>
            </a:r>
            <a:r>
              <a:rPr lang="cs-CZ" dirty="0" smtClean="0"/>
              <a:t> pozornost, buďte sebekritičtí, uvádějte jen informace související s požadovanou pozicí, buďte přesní </a:t>
            </a:r>
            <a:br>
              <a:rPr lang="cs-CZ" dirty="0" smtClean="0"/>
            </a:br>
            <a:r>
              <a:rPr lang="cs-CZ" dirty="0" smtClean="0"/>
              <a:t>v pojmenování. Nelžete, při pohovoru pravda vyjde najevo.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Využijte </a:t>
            </a:r>
            <a:r>
              <a:rPr lang="cs-CZ" b="1" dirty="0" smtClean="0"/>
              <a:t>aktuální</a:t>
            </a:r>
            <a:r>
              <a:rPr lang="cs-CZ" dirty="0" smtClean="0"/>
              <a:t> informace z </a:t>
            </a:r>
            <a:r>
              <a:rPr lang="cs-CZ" dirty="0" smtClean="0">
                <a:hlinkClick r:id="rId2"/>
              </a:rPr>
              <a:t>www.europass.cz</a:t>
            </a:r>
            <a:r>
              <a:rPr lang="cs-CZ" dirty="0" smtClean="0"/>
              <a:t>, vzor vyplnění a pokyny k vyplnění.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73342" y="96053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3143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909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7859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430596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26717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93261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3179638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ěticípá hvězda 12"/>
          <p:cNvSpPr/>
          <p:nvPr/>
        </p:nvSpPr>
        <p:spPr>
          <a:xfrm>
            <a:off x="3455430" y="87331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3707430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3961166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4213166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cípá hvězda 16"/>
          <p:cNvSpPr/>
          <p:nvPr/>
        </p:nvSpPr>
        <p:spPr>
          <a:xfrm>
            <a:off x="4465166" y="84547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804248" y="494116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811852" y="53097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164288" y="5157192"/>
            <a:ext cx="288032" cy="1525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hnutý pruh 20"/>
          <p:cNvSpPr/>
          <p:nvPr/>
        </p:nvSpPr>
        <p:spPr>
          <a:xfrm rot="5400000">
            <a:off x="7026701" y="4869160"/>
            <a:ext cx="1003826" cy="728652"/>
          </a:xfrm>
          <a:prstGeom prst="blockArc">
            <a:avLst>
              <a:gd name="adj1" fmla="val 10718904"/>
              <a:gd name="adj2" fmla="val 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24746"/>
              </p:ext>
            </p:extLst>
          </p:nvPr>
        </p:nvGraphicFramePr>
        <p:xfrm>
          <a:off x="642910" y="357166"/>
          <a:ext cx="7929618" cy="61300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8732"/>
                <a:gridCol w="6500886"/>
              </a:tblGrid>
              <a:tr h="3523946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latin typeface="Arial" pitchFamily="34" charset="0"/>
                          <a:cs typeface="Arial" pitchFamily="34" charset="0"/>
                        </a:rPr>
                        <a:t>Anotace, </a:t>
                      </a:r>
                      <a:br>
                        <a:rPr lang="cs-CZ" sz="1200" b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200" b="0" dirty="0" smtClean="0">
                          <a:latin typeface="Arial" pitchFamily="34" charset="0"/>
                          <a:cs typeface="Arial" pitchFamily="34" charset="0"/>
                        </a:rPr>
                        <a:t>metodický pokyn</a:t>
                      </a:r>
                      <a:endParaRPr lang="cs-CZ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Frontální práce se třídou. Pomocí cíleně kladených problémových otázek žák získává zakotvení v situaci a sám vyvozuje závěry. Učitel krok za krokem řídí </a:t>
                      </a:r>
                      <a:b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usměrňuje závěry žáka.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Žák postupně tvoří ECV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 využitím šablony z dokumentů </a:t>
                      </a:r>
                      <a:r>
                        <a:rPr lang="cs-CZ" sz="14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Europass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Pracuje se zdrojovým souborem v MS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Word. Uvědomuje si svoje kvalifikační předpoklady pro výkon práce dle svého studijního zaměření, provádí vlastní sebehodnocení. Výuka má vést k uvědomění si významu vzdělání na konkurenčním pracovním trhu.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Prezentace poskytuje zpětnou vazbu, tj. nabízí vhodné řešení úpravy.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Žák využívá znalostí z předmětu informační technologie a ekonomika. Uplatní dovednost psaní na klávesnici. Z technických dovedností uplatní:</a:t>
                      </a:r>
                    </a:p>
                    <a:p>
                      <a:pPr marL="355600" lvl="0" indent="-355600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Hledání na internetu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stahování šablon dokumentů </a:t>
                      </a:r>
                      <a:r>
                        <a:rPr lang="cs-CZ" sz="14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Europass</a:t>
                      </a:r>
                      <a:endParaRPr lang="cs-CZ" sz="14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5600" lvl="0" indent="-355600">
                        <a:spcBef>
                          <a:spcPts val="0"/>
                        </a:spcBef>
                        <a:buFont typeface="Wingdings" pitchFamily="2" charset="2"/>
                        <a:buChar char="ü"/>
                      </a:pP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Úprava tabulky v MS Word</a:t>
                      </a:r>
                      <a:endParaRPr lang="cs-CZ" sz="14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0407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itchFamily="34" charset="0"/>
                          <a:cs typeface="Arial" pitchFamily="34" charset="0"/>
                        </a:rPr>
                        <a:t>Součásti materiálu</a:t>
                      </a:r>
                      <a:endParaRPr lang="cs-CZ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dirty="0" smtClean="0">
                          <a:latin typeface="Arial" pitchFamily="34" charset="0"/>
                          <a:cs typeface="Arial" pitchFamily="34" charset="0"/>
                        </a:rPr>
                        <a:t>Prezentace PowerPoint „Evropský životopis“</a:t>
                      </a: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dirty="0" smtClean="0">
                          <a:latin typeface="Arial" pitchFamily="34" charset="0"/>
                          <a:cs typeface="Arial" pitchFamily="34" charset="0"/>
                        </a:rPr>
                        <a:t>Pracovní</a:t>
                      </a:r>
                      <a:r>
                        <a:rPr lang="cs-CZ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soubor – 2x šablona  „</a:t>
                      </a: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E-CV.cz.doc; ECV šablona.doc“</a:t>
                      </a: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Zdrojový soubor – jazykové „Evropské standardy.doc“</a:t>
                      </a: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Vzorové řešení  v MS Word 2010 (Vzor_CV.docx)</a:t>
                      </a: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Pokyny k vyplňování.pdf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6137"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Výuková prezentace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pochází</a:t>
                      </a:r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 vlastních zdrojů autora. Prameny a literatura:</a:t>
                      </a:r>
                    </a:p>
                    <a:p>
                      <a:pPr algn="l"/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Dostupné na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webu: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http://www.europass.cz/ cit. 2013-01-06</a:t>
                      </a:r>
                      <a:endParaRPr lang="cs-CZ" sz="11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http://www.europass.cz/zivotopis/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cit. 2013-01-06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http://www.europass.cz/jazykovy-pas/ cit. 2013-01-06</a:t>
                      </a:r>
                      <a:endParaRPr lang="cs-CZ" sz="110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řešeného případu jsou fiktivní.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cs-CZ" sz="6600" dirty="0" smtClean="0"/>
              <a:t>Evropský životopis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Funkční a technické prostředky:</a:t>
            </a:r>
          </a:p>
          <a:p>
            <a:r>
              <a:rPr lang="cs-CZ" dirty="0" smtClean="0"/>
              <a:t>Internetový vyhledávač</a:t>
            </a:r>
            <a:br>
              <a:rPr lang="cs-CZ" dirty="0" smtClean="0"/>
            </a:br>
            <a:r>
              <a:rPr lang="cs-CZ" dirty="0" smtClean="0"/>
              <a:t>MS Word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247492" y="742323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743807" y="1415882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4788024" y="1462403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3436307" y="1454156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388322" y="1939286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4176599" y="745229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3270041" y="2134668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ěticípá hvězda 10"/>
          <p:cNvSpPr/>
          <p:nvPr/>
        </p:nvSpPr>
        <p:spPr>
          <a:xfrm>
            <a:off x="2699792" y="1080350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ěticípá hvězda 11"/>
          <p:cNvSpPr/>
          <p:nvPr/>
        </p:nvSpPr>
        <p:spPr>
          <a:xfrm>
            <a:off x="5400092" y="1102363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ěticípá hvězda 13"/>
          <p:cNvSpPr/>
          <p:nvPr/>
        </p:nvSpPr>
        <p:spPr>
          <a:xfrm>
            <a:off x="5724128" y="517697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4188465" y="1822443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/>
        </p:nvSpPr>
        <p:spPr>
          <a:xfrm>
            <a:off x="5724128" y="1822443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5106144" cy="123103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Jednou z možností je strukturovaný životopis.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08920"/>
            <a:ext cx="5472608" cy="229512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Životopis</a:t>
            </a:r>
          </a:p>
          <a:p>
            <a:pPr marL="355600" indent="-355600"/>
            <a:r>
              <a:rPr lang="cs-CZ" dirty="0" smtClean="0"/>
              <a:t>má být stručný a přehledný</a:t>
            </a:r>
            <a:endParaRPr lang="cs-CZ" dirty="0"/>
          </a:p>
          <a:p>
            <a:pPr marL="354013" indent="-354013"/>
            <a:r>
              <a:rPr lang="cs-CZ" dirty="0" smtClean="0"/>
              <a:t>má zaujmou, přesvědčit zaměstnavatele</a:t>
            </a:r>
          </a:p>
          <a:p>
            <a:pPr marL="354013" indent="-354013"/>
            <a:r>
              <a:rPr lang="cs-CZ" dirty="0" smtClean="0"/>
              <a:t>musí být pravdivý</a:t>
            </a:r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55576" y="692696"/>
            <a:ext cx="7543800" cy="19442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/>
            <a:r>
              <a:rPr lang="cs-CZ" dirty="0" smtClean="0">
                <a:solidFill>
                  <a:srgbClr val="C00000"/>
                </a:solidFill>
              </a:rPr>
              <a:t>Pro psaní životopisu neexistuje žádný předpis. </a:t>
            </a:r>
            <a:endParaRPr lang="cs-CZ" dirty="0">
              <a:solidFill>
                <a:srgbClr val="C00000"/>
              </a:solidFill>
            </a:endParaRPr>
          </a:p>
          <a:p>
            <a:pPr marL="354013" indent="-354013"/>
            <a:r>
              <a:rPr lang="cs-CZ" dirty="0" smtClean="0">
                <a:solidFill>
                  <a:srgbClr val="C00000"/>
                </a:solidFill>
              </a:rPr>
              <a:t>Laici si proto často nevědí rady, mnohdy opomenou důležitý údaj nebo naopak uvádějí údaje nadbytečné (např. údaj o rodinném stavu, počtu dětí, zdravotním stavu, o rodičích).</a:t>
            </a:r>
          </a:p>
          <a:p>
            <a:endParaRPr lang="cs-CZ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49">
            <a:off x="6527238" y="3540623"/>
            <a:ext cx="1688669" cy="2401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 rot="19450878">
            <a:off x="4931820" y="4159512"/>
            <a:ext cx="4879504" cy="733842"/>
          </a:xfrm>
          <a:prstGeom prst="mathMultiply">
            <a:avLst>
              <a:gd name="adj1" fmla="val 36213"/>
            </a:avLst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MODE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7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nutné – vhodné uvádět: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cs-CZ" dirty="0" smtClean="0"/>
              <a:t>rodinný stav?</a:t>
            </a:r>
          </a:p>
          <a:p>
            <a:pPr marL="354013" indent="-354013"/>
            <a:r>
              <a:rPr lang="cs-CZ" dirty="0" smtClean="0"/>
              <a:t>děti?</a:t>
            </a:r>
          </a:p>
          <a:p>
            <a:pPr marL="354013" indent="-354013"/>
            <a:r>
              <a:rPr lang="cs-CZ" dirty="0" smtClean="0"/>
              <a:t>zdravotní stav?</a:t>
            </a:r>
          </a:p>
          <a:p>
            <a:pPr marL="354013" indent="-354013"/>
            <a:r>
              <a:rPr lang="cs-CZ" dirty="0" smtClean="0"/>
              <a:t>údaje o rodičích (příp. jiných významných příbuzných)?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46942" y="85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2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54416" cy="108701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Ucházíme-li se o místo v nadnárodní nebo moderní české společnosti, použijeme raději formulář ECV.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8780" y="3212976"/>
            <a:ext cx="7543800" cy="150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zadejte do vyhledávače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www.europass.cz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57168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2695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27584" y="785312"/>
            <a:ext cx="2304256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Jazykový koutek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4" y="1319446"/>
            <a:ext cx="4680520" cy="6469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z latiny </a:t>
            </a:r>
            <a:r>
              <a:rPr lang="cs-CZ" sz="3200" b="1" dirty="0" smtClean="0"/>
              <a:t>curriculum vitae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2060848"/>
            <a:ext cx="4635802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osnovy života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268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7554416" cy="5829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Zjistěte „Co je </a:t>
            </a:r>
            <a:r>
              <a:rPr lang="cs-CZ" sz="2400" dirty="0" err="1" smtClean="0"/>
              <a:t>europass</a:t>
            </a:r>
            <a:r>
              <a:rPr lang="cs-CZ" sz="2400" dirty="0" smtClean="0"/>
              <a:t>“. K čemu je dobrý?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8748464" cy="2952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Kolik ho tvoří dokumentů?</a:t>
            </a:r>
          </a:p>
          <a:p>
            <a:pPr marL="354013" indent="-354013">
              <a:spcBef>
                <a:spcPts val="1200"/>
              </a:spcBef>
            </a:pPr>
            <a:r>
              <a:rPr lang="cs-CZ" b="1" dirty="0" smtClean="0"/>
              <a:t>evropský životopis </a:t>
            </a:r>
            <a:r>
              <a:rPr lang="cs-CZ" dirty="0" smtClean="0"/>
              <a:t>(tvoří si ho uchazeč sám)</a:t>
            </a:r>
          </a:p>
          <a:p>
            <a:pPr marL="354013" indent="-354013"/>
            <a:r>
              <a:rPr lang="cs-CZ" b="1" dirty="0" smtClean="0"/>
              <a:t>jazykový pas </a:t>
            </a:r>
            <a:r>
              <a:rPr lang="cs-CZ" dirty="0" smtClean="0"/>
              <a:t>(tvoří si ho uchazeč sám)</a:t>
            </a:r>
          </a:p>
          <a:p>
            <a:pPr marL="354013" indent="-354013"/>
            <a:r>
              <a:rPr lang="cs-CZ" b="1" dirty="0" smtClean="0"/>
              <a:t>dodatek k osvědčení </a:t>
            </a:r>
            <a:r>
              <a:rPr lang="cs-CZ" dirty="0" smtClean="0"/>
              <a:t>(maturitnímu vysvědčení – nepovinně vydává střední škola)</a:t>
            </a:r>
          </a:p>
          <a:p>
            <a:pPr marL="354013" indent="-354013"/>
            <a:r>
              <a:rPr lang="cs-CZ" b="1" dirty="0" smtClean="0"/>
              <a:t>mobilita </a:t>
            </a:r>
            <a:r>
              <a:rPr lang="cs-CZ" dirty="0" smtClean="0"/>
              <a:t>(doklad o praxi v zahraničí – vydává tamní zaměstnavatel)</a:t>
            </a:r>
          </a:p>
          <a:p>
            <a:pPr marL="354013" indent="-354013"/>
            <a:r>
              <a:rPr lang="cs-CZ" b="1" dirty="0" smtClean="0"/>
              <a:t>dodatek k diplomu </a:t>
            </a:r>
            <a:r>
              <a:rPr lang="cs-CZ" dirty="0" smtClean="0"/>
              <a:t>(vydává VŠ – dle zákona o VŠ)</a:t>
            </a:r>
            <a:endParaRPr lang="cs-CZ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61024" y="85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586881" y="82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838881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27584" y="572047"/>
            <a:ext cx="2304256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Jazykový koutek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7584" y="1124744"/>
            <a:ext cx="4680520" cy="510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 z angličtiny </a:t>
            </a:r>
            <a:r>
              <a:rPr lang="cs-CZ" sz="2400" b="1" dirty="0" err="1" smtClean="0"/>
              <a:t>pass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99852" y="1772816"/>
            <a:ext cx="5211866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 přechod, propustka, průsmyk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13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Stáhněte si formulář ECV</a:t>
            </a:r>
            <a:endParaRPr lang="cs-CZ" sz="3200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733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31713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89008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53454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9">
            <a:off x="337547" y="404664"/>
            <a:ext cx="6034654" cy="5112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ovéPole 14"/>
          <p:cNvSpPr txBox="1"/>
          <p:nvPr/>
        </p:nvSpPr>
        <p:spPr>
          <a:xfrm rot="14239385">
            <a:off x="2927788" y="4375893"/>
            <a:ext cx="580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</a:t>
            </a:r>
            <a:endParaRPr lang="cs-CZ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54905" y="3652617"/>
            <a:ext cx="2952328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200" b="1" dirty="0" smtClean="0">
                <a:solidFill>
                  <a:srgbClr val="FF0000"/>
                </a:solidFill>
              </a:rPr>
              <a:t>Můžete vyplnit online, nebo si stáhnout šablonu. ECV tak můžete mít v počítači </a:t>
            </a:r>
            <a:br>
              <a:rPr lang="cs-CZ" sz="2200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k opakovanému použití (nutno jen měnit datum).</a:t>
            </a:r>
            <a:endParaRPr lang="cs-CZ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194376" cy="79898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ECV si můžete připravit i v jiných jazycích</a:t>
            </a:r>
            <a:endParaRPr lang="cs-CZ" sz="3200" dirty="0"/>
          </a:p>
        </p:txBody>
      </p:sp>
      <p:sp>
        <p:nvSpPr>
          <p:cNvPr id="4" name="Pěticípá hvězda 3"/>
          <p:cNvSpPr/>
          <p:nvPr/>
        </p:nvSpPr>
        <p:spPr>
          <a:xfrm>
            <a:off x="1094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1346942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617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869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1215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2369970" y="88714"/>
            <a:ext cx="252000" cy="252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" y="692696"/>
            <a:ext cx="3965451" cy="14883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 rot="2521171" flipH="1">
            <a:off x="951605" y="1673210"/>
            <a:ext cx="58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</a:t>
            </a:r>
            <a:endParaRPr lang="cs-CZ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72" y="836712"/>
            <a:ext cx="5192541" cy="410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Ovál 12"/>
          <p:cNvSpPr/>
          <p:nvPr/>
        </p:nvSpPr>
        <p:spPr>
          <a:xfrm rot="21314775">
            <a:off x="2824759" y="3932406"/>
            <a:ext cx="6081573" cy="44289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9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467</TotalTime>
  <Words>728</Words>
  <Application>Microsoft Office PowerPoint</Application>
  <PresentationFormat>Předvádění na obrazovce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NewsPrint</vt:lpstr>
      <vt:lpstr>Prezentace aplikace PowerPoint</vt:lpstr>
      <vt:lpstr>Prezentace aplikace PowerPoint</vt:lpstr>
      <vt:lpstr>Evropský životopis</vt:lpstr>
      <vt:lpstr>Jednou z možností je strukturovaný životopis.</vt:lpstr>
      <vt:lpstr>Proč není nutné – vhodné uvádět:</vt:lpstr>
      <vt:lpstr>Ucházíme-li se o místo v nadnárodní nebo moderní české společnosti, použijeme raději formulář ECV.</vt:lpstr>
      <vt:lpstr>Zjistěte „Co je europass“. K čemu je dobrý?</vt:lpstr>
      <vt:lpstr>Stáhněte si formulář ECV</vt:lpstr>
      <vt:lpstr>ECV si můžete připravit i v jiných jazycích</vt:lpstr>
      <vt:lpstr>V osobních údajích uvedete národnost.</vt:lpstr>
      <vt:lpstr>Vyberme si jeden z formulářů + můžete stáhnout pokyny k vyplnění </vt:lpstr>
      <vt:lpstr>Spolu s vyučující zvolte název pracovní pozice, o kterou se můžete ucházet</vt:lpstr>
      <vt:lpstr>Nevíte-li si rady, zkonzultujte pojmenování s vyučující.</vt:lpstr>
      <vt:lpstr>Údaje o vzdělání</vt:lpstr>
      <vt:lpstr>Jazykové kompetence</vt:lpstr>
      <vt:lpstr>Další položky nepotřebují výklad – doplňujte, konzultujte s vyučující</vt:lpstr>
      <vt:lpstr>Na vlajce EU je 12 hvězdiček.  Naše prezentace má  13. = Vy a Vaše výborná profesní příprava 14. = naše dobrá OA, Plzeň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OAP</cp:lastModifiedBy>
  <cp:revision>65</cp:revision>
  <dcterms:created xsi:type="dcterms:W3CDTF">2012-11-22T21:17:47Z</dcterms:created>
  <dcterms:modified xsi:type="dcterms:W3CDTF">2014-08-19T19:51:36Z</dcterms:modified>
</cp:coreProperties>
</file>